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70" r:id="rId7"/>
    <p:sldId id="269" r:id="rId8"/>
    <p:sldId id="261" r:id="rId9"/>
    <p:sldId id="271" r:id="rId10"/>
    <p:sldId id="272" r:id="rId11"/>
    <p:sldId id="273" r:id="rId12"/>
    <p:sldId id="274" r:id="rId13"/>
    <p:sldId id="276" r:id="rId14"/>
    <p:sldId id="277" r:id="rId15"/>
    <p:sldId id="278" r:id="rId16"/>
    <p:sldId id="279" r:id="rId17"/>
    <p:sldId id="280" r:id="rId18"/>
    <p:sldId id="281" r:id="rId19"/>
    <p:sldId id="283" r:id="rId20"/>
    <p:sldId id="284" r:id="rId21"/>
    <p:sldId id="286" r:id="rId22"/>
    <p:sldId id="287" r:id="rId23"/>
    <p:sldId id="288" r:id="rId24"/>
    <p:sldId id="289" r:id="rId25"/>
    <p:sldId id="290" r:id="rId26"/>
    <p:sldId id="291" r:id="rId27"/>
    <p:sldId id="295" r:id="rId28"/>
    <p:sldId id="296" r:id="rId29"/>
    <p:sldId id="292" r:id="rId30"/>
    <p:sldId id="293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</p:sldIdLst>
  <p:sldSz cx="9144000" cy="6858000" type="screen4x3"/>
  <p:notesSz cx="6858000" cy="9144000"/>
  <p:custDataLst>
    <p:tags r:id="rId44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FF0DA"/>
          </a:solidFill>
        </a:fill>
      </a:tcStyle>
    </a:wholeTbl>
    <a:band2H>
      <a:tcTxStyle/>
      <a:tcStyle>
        <a:tcBdr/>
        <a:fill>
          <a:solidFill>
            <a:srgbClr val="F0F7E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E2ED"/>
          </a:solidFill>
        </a:fill>
      </a:tcStyle>
    </a:wholeTbl>
    <a:band2H>
      <a:tcTxStyle/>
      <a:tcStyle>
        <a:tcBdr/>
        <a:fill>
          <a:solidFill>
            <a:srgbClr val="E8F1F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E8E9"/>
          </a:solidFill>
        </a:fill>
      </a:tcStyle>
    </a:wholeTbl>
    <a:band2H>
      <a:tcTxStyle/>
      <a:tcStyle>
        <a:tcBdr/>
        <a:fill>
          <a:solidFill>
            <a:schemeClr val="accent6">
              <a:satOff val="-3304"/>
              <a:lumOff val="28736"/>
            </a:schemeClr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58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6844852"/>
      </p:ext>
    </p:extLst>
  </p:cSld>
  <p:clrMap bg1="dk1" tx1="lt1" bg2="dk2" tx2="lt2" accent1="accent1" accent2="accent2" accent3="accent3" accent4="accent4" accent5="accent5" accent6="accent6" hlink="hlink" folHlink="folHlink"/>
  <p:notesStyle>
    <a:lvl1pPr defTabSz="457200" latinLnBrk="0">
      <a:defRPr sz="1200">
        <a:solidFill>
          <a:srgbClr val="FFFFFF"/>
        </a:solidFill>
        <a:latin typeface="+mj-lt"/>
        <a:ea typeface="+mj-ea"/>
        <a:cs typeface="+mj-cs"/>
        <a:sym typeface="Arial"/>
      </a:defRPr>
    </a:lvl1pPr>
    <a:lvl2pPr indent="228600" defTabSz="457200" latinLnBrk="0">
      <a:defRPr sz="1200">
        <a:solidFill>
          <a:srgbClr val="FFFFFF"/>
        </a:solidFill>
        <a:latin typeface="+mj-lt"/>
        <a:ea typeface="+mj-ea"/>
        <a:cs typeface="+mj-cs"/>
        <a:sym typeface="Arial"/>
      </a:defRPr>
    </a:lvl2pPr>
    <a:lvl3pPr indent="457200" defTabSz="457200" latinLnBrk="0">
      <a:defRPr sz="1200">
        <a:solidFill>
          <a:srgbClr val="FFFFFF"/>
        </a:solidFill>
        <a:latin typeface="+mj-lt"/>
        <a:ea typeface="+mj-ea"/>
        <a:cs typeface="+mj-cs"/>
        <a:sym typeface="Arial"/>
      </a:defRPr>
    </a:lvl3pPr>
    <a:lvl4pPr indent="685800" defTabSz="457200" latinLnBrk="0">
      <a:defRPr sz="1200">
        <a:solidFill>
          <a:srgbClr val="FFFFFF"/>
        </a:solidFill>
        <a:latin typeface="+mj-lt"/>
        <a:ea typeface="+mj-ea"/>
        <a:cs typeface="+mj-cs"/>
        <a:sym typeface="Arial"/>
      </a:defRPr>
    </a:lvl4pPr>
    <a:lvl5pPr indent="914400" defTabSz="457200" latinLnBrk="0">
      <a:defRPr sz="1200">
        <a:solidFill>
          <a:srgbClr val="FFFFFF"/>
        </a:solidFill>
        <a:latin typeface="+mj-lt"/>
        <a:ea typeface="+mj-ea"/>
        <a:cs typeface="+mj-cs"/>
        <a:sym typeface="Arial"/>
      </a:defRPr>
    </a:lvl5pPr>
    <a:lvl6pPr indent="1143000" defTabSz="457200" latinLnBrk="0">
      <a:defRPr sz="1200">
        <a:solidFill>
          <a:srgbClr val="FFFFFF"/>
        </a:solidFill>
        <a:latin typeface="+mj-lt"/>
        <a:ea typeface="+mj-ea"/>
        <a:cs typeface="+mj-cs"/>
        <a:sym typeface="Arial"/>
      </a:defRPr>
    </a:lvl6pPr>
    <a:lvl7pPr indent="1371600" defTabSz="457200" latinLnBrk="0">
      <a:defRPr sz="1200">
        <a:solidFill>
          <a:srgbClr val="FFFFFF"/>
        </a:solidFill>
        <a:latin typeface="+mj-lt"/>
        <a:ea typeface="+mj-ea"/>
        <a:cs typeface="+mj-cs"/>
        <a:sym typeface="Arial"/>
      </a:defRPr>
    </a:lvl7pPr>
    <a:lvl8pPr indent="1600200" defTabSz="457200" latinLnBrk="0">
      <a:defRPr sz="1200">
        <a:solidFill>
          <a:srgbClr val="FFFFFF"/>
        </a:solidFill>
        <a:latin typeface="+mj-lt"/>
        <a:ea typeface="+mj-ea"/>
        <a:cs typeface="+mj-cs"/>
        <a:sym typeface="Arial"/>
      </a:defRPr>
    </a:lvl8pPr>
    <a:lvl9pPr indent="1828800" defTabSz="457200" latinLnBrk="0">
      <a:defRPr sz="1200">
        <a:solidFill>
          <a:srgbClr val="FFFFFF"/>
        </a:solidFill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370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524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90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017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415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060" y="2912531"/>
            <a:ext cx="7772939" cy="3945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image3.png"/>
          <p:cNvPicPr>
            <a:picLocks noChangeAspect="1"/>
          </p:cNvPicPr>
          <p:nvPr/>
        </p:nvPicPr>
        <p:blipFill>
          <a:blip r:embed="rId3">
            <a:extLst/>
          </a:blip>
          <a:srcRect r="24997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hape 19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rgbClr val="1F2D29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962041" y="0"/>
            <a:ext cx="45720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1007533" y="0"/>
            <a:ext cx="5898827" cy="6858000"/>
          </a:xfrm>
          <a:prstGeom prst="rect">
            <a:avLst/>
          </a:prstGeom>
          <a:solidFill>
            <a:srgbClr val="1F2D29">
              <a:alpha val="92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6906359" y="0"/>
            <a:ext cx="27433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1958856" y="3428998"/>
            <a:ext cx="4138551" cy="2268560"/>
          </a:xfrm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sz="quarter" idx="1"/>
          </p:nvPr>
        </p:nvSpPr>
        <p:spPr>
          <a:xfrm>
            <a:off x="2131292" y="2268786"/>
            <a:ext cx="3966115" cy="1160214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ClrTx/>
              <a:buSzTx/>
              <a:buFontTx/>
              <a:buNone/>
              <a:defRPr sz="1600"/>
            </a:lvl1pPr>
            <a:lvl2pPr marL="0" indent="342900" algn="r">
              <a:buClrTx/>
              <a:buSzTx/>
              <a:buFontTx/>
              <a:buNone/>
              <a:defRPr sz="1600"/>
            </a:lvl2pPr>
            <a:lvl3pPr marL="0" indent="685800" algn="r">
              <a:buClrTx/>
              <a:buSzTx/>
              <a:buFontTx/>
              <a:buNone/>
              <a:defRPr sz="1600"/>
            </a:lvl3pPr>
            <a:lvl4pPr marL="0" indent="1028700" algn="r">
              <a:buClrTx/>
              <a:buSzTx/>
              <a:buFontTx/>
              <a:buNone/>
              <a:defRPr sz="1600"/>
            </a:lvl4pPr>
            <a:lvl5pPr marL="0" indent="1371600" algn="r">
              <a:buClrTx/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hape 25"/>
          <p:cNvSpPr/>
          <p:nvPr/>
        </p:nvSpPr>
        <p:spPr>
          <a:xfrm>
            <a:off x="1641439" y="3262167"/>
            <a:ext cx="311728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2200">
                <a:solidFill>
                  <a:schemeClr val="accent6"/>
                </a:solidFill>
                <a:latin typeface="Wingdings 3"/>
                <a:ea typeface="Wingdings 3"/>
                <a:cs typeface="Wingdings 3"/>
                <a:sym typeface="Wingdings 3"/>
              </a:defRPr>
            </a:lvl1pPr>
          </a:lstStyle>
          <a:p>
            <a:r>
              <a:t>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060" y="2912531"/>
            <a:ext cx="7772939" cy="3945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image3.png"/>
          <p:cNvPicPr>
            <a:picLocks noChangeAspect="1"/>
          </p:cNvPicPr>
          <p:nvPr/>
        </p:nvPicPr>
        <p:blipFill>
          <a:blip r:embed="rId3">
            <a:extLst/>
          </a:blip>
          <a:srcRect r="24997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hape 156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rgbClr val="1F2D29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962041" y="0"/>
            <a:ext cx="45720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8" name="Shape 158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rgbClr val="1F2D29">
              <a:alpha val="92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8321168" y="0"/>
            <a:ext cx="27433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1651861" y="636540"/>
            <a:ext cx="311728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600">
                <a:solidFill>
                  <a:schemeClr val="accent6"/>
                </a:solidFill>
                <a:latin typeface="Wingdings 3"/>
                <a:ea typeface="Wingdings 3"/>
                <a:cs typeface="Wingdings 3"/>
                <a:sym typeface="Wingdings 3"/>
              </a:defRPr>
            </a:lvl1pPr>
          </a:lstStyle>
          <a:p>
            <a:r>
              <a:t></a:t>
            </a:r>
          </a:p>
        </p:txBody>
      </p:sp>
      <p:sp>
        <p:nvSpPr>
          <p:cNvPr id="161" name="Shape 161"/>
          <p:cNvSpPr>
            <a:spLocks noGrp="1"/>
          </p:cNvSpPr>
          <p:nvPr>
            <p:ph type="title"/>
          </p:nvPr>
        </p:nvSpPr>
        <p:spPr>
          <a:xfrm>
            <a:off x="1958856" y="808057"/>
            <a:ext cx="5885352" cy="107723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2" name="Shape 162"/>
          <p:cNvSpPr>
            <a:spLocks noGrp="1"/>
          </p:cNvSpPr>
          <p:nvPr>
            <p:ph type="body" sz="half" idx="1"/>
          </p:nvPr>
        </p:nvSpPr>
        <p:spPr>
          <a:xfrm>
            <a:off x="2120792" y="2049877"/>
            <a:ext cx="5723414" cy="4000067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Shape 16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060" y="2912531"/>
            <a:ext cx="7772939" cy="3945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3.png"/>
          <p:cNvPicPr>
            <a:picLocks noChangeAspect="1"/>
          </p:cNvPicPr>
          <p:nvPr/>
        </p:nvPicPr>
        <p:blipFill>
          <a:blip r:embed="rId3">
            <a:extLst/>
          </a:blip>
          <a:srcRect r="24997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hape 172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rgbClr val="1F2D29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962041" y="0"/>
            <a:ext cx="45720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rgbClr val="1F2D29">
              <a:alpha val="92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5" name="Shape 175"/>
          <p:cNvSpPr/>
          <p:nvPr/>
        </p:nvSpPr>
        <p:spPr>
          <a:xfrm>
            <a:off x="8321168" y="0"/>
            <a:ext cx="27433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6" name="Shape 176"/>
          <p:cNvSpPr/>
          <p:nvPr/>
        </p:nvSpPr>
        <p:spPr>
          <a:xfrm rot="5400000">
            <a:off x="7697600" y="489934"/>
            <a:ext cx="311728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600">
                <a:solidFill>
                  <a:schemeClr val="accent6"/>
                </a:solidFill>
                <a:latin typeface="Wingdings 3"/>
                <a:ea typeface="Wingdings 3"/>
                <a:cs typeface="Wingdings 3"/>
                <a:sym typeface="Wingdings 3"/>
              </a:defRPr>
            </a:lvl1pPr>
          </a:lstStyle>
          <a:p>
            <a:r>
              <a:t></a:t>
            </a:r>
          </a:p>
        </p:txBody>
      </p:sp>
      <p:sp>
        <p:nvSpPr>
          <p:cNvPr id="177" name="Shape 177"/>
          <p:cNvSpPr>
            <a:spLocks noGrp="1"/>
          </p:cNvSpPr>
          <p:nvPr>
            <p:ph type="title"/>
          </p:nvPr>
        </p:nvSpPr>
        <p:spPr>
          <a:xfrm>
            <a:off x="6849316" y="805818"/>
            <a:ext cx="994890" cy="5244127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Title Text</a:t>
            </a:r>
          </a:p>
        </p:txBody>
      </p:sp>
      <p:sp>
        <p:nvSpPr>
          <p:cNvPr id="178" name="Shape 178"/>
          <p:cNvSpPr>
            <a:spLocks noGrp="1"/>
          </p:cNvSpPr>
          <p:nvPr>
            <p:ph type="body" sz="half" idx="1"/>
          </p:nvPr>
        </p:nvSpPr>
        <p:spPr>
          <a:xfrm>
            <a:off x="1964597" y="970409"/>
            <a:ext cx="4715442" cy="507953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hape 1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060" y="2912531"/>
            <a:ext cx="7772939" cy="3945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mage3.png"/>
          <p:cNvPicPr>
            <a:picLocks noChangeAspect="1"/>
          </p:cNvPicPr>
          <p:nvPr/>
        </p:nvPicPr>
        <p:blipFill>
          <a:blip r:embed="rId3">
            <a:extLst/>
          </a:blip>
          <a:srcRect r="24997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Shape 188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rgbClr val="1F2D29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9" name="Shape 189"/>
          <p:cNvSpPr/>
          <p:nvPr/>
        </p:nvSpPr>
        <p:spPr>
          <a:xfrm>
            <a:off x="962041" y="0"/>
            <a:ext cx="45720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0" name="Shape 190"/>
          <p:cNvSpPr/>
          <p:nvPr/>
        </p:nvSpPr>
        <p:spPr>
          <a:xfrm>
            <a:off x="8321168" y="0"/>
            <a:ext cx="27433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1" name="Shape 191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rgbClr val="1F2D29">
              <a:alpha val="92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2" name="Shape 192"/>
          <p:cNvSpPr>
            <a:spLocks noGrp="1"/>
          </p:cNvSpPr>
          <p:nvPr>
            <p:ph type="title"/>
          </p:nvPr>
        </p:nvSpPr>
        <p:spPr>
          <a:xfrm>
            <a:off x="1961316" y="808057"/>
            <a:ext cx="5878012" cy="107723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93" name="Shape 193"/>
          <p:cNvSpPr>
            <a:spLocks noGrp="1"/>
          </p:cNvSpPr>
          <p:nvPr>
            <p:ph type="body" sz="half" idx="1"/>
          </p:nvPr>
        </p:nvSpPr>
        <p:spPr>
          <a:xfrm>
            <a:off x="2126235" y="2049877"/>
            <a:ext cx="5713093" cy="4000067"/>
          </a:xfrm>
          <a:prstGeom prst="rect">
            <a:avLst/>
          </a:prstGeom>
        </p:spPr>
        <p:txBody>
          <a:bodyPr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4" name="Shape 194"/>
          <p:cNvSpPr/>
          <p:nvPr/>
        </p:nvSpPr>
        <p:spPr>
          <a:xfrm>
            <a:off x="1651861" y="636540"/>
            <a:ext cx="311728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600">
                <a:solidFill>
                  <a:schemeClr val="accent6"/>
                </a:solidFill>
                <a:latin typeface="Wingdings 3"/>
                <a:ea typeface="Wingdings 3"/>
                <a:cs typeface="Wingdings 3"/>
                <a:sym typeface="Wingdings 3"/>
              </a:defRPr>
            </a:lvl1pPr>
          </a:lstStyle>
          <a:p>
            <a:r>
              <a:t></a:t>
            </a:r>
          </a:p>
        </p:txBody>
      </p:sp>
      <p:sp>
        <p:nvSpPr>
          <p:cNvPr id="195" name="Shape 1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060" y="2912531"/>
            <a:ext cx="7772939" cy="3945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image3.png"/>
          <p:cNvPicPr>
            <a:picLocks noChangeAspect="1"/>
          </p:cNvPicPr>
          <p:nvPr/>
        </p:nvPicPr>
        <p:blipFill>
          <a:blip r:embed="rId3">
            <a:extLst/>
          </a:blip>
          <a:srcRect r="24997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Shape 204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rgbClr val="1F2D29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5" name="Shape 205"/>
          <p:cNvSpPr/>
          <p:nvPr/>
        </p:nvSpPr>
        <p:spPr>
          <a:xfrm>
            <a:off x="962041" y="0"/>
            <a:ext cx="45720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rgbClr val="1F2D29">
              <a:alpha val="92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7" name="Shape 207"/>
          <p:cNvSpPr>
            <a:spLocks noGrp="1"/>
          </p:cNvSpPr>
          <p:nvPr>
            <p:ph type="title"/>
          </p:nvPr>
        </p:nvSpPr>
        <p:spPr>
          <a:xfrm>
            <a:off x="1961426" y="805818"/>
            <a:ext cx="5882781" cy="108170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08" name="Shape 208"/>
          <p:cNvSpPr>
            <a:spLocks noGrp="1"/>
          </p:cNvSpPr>
          <p:nvPr>
            <p:ph type="body" sz="quarter" idx="1"/>
          </p:nvPr>
        </p:nvSpPr>
        <p:spPr>
          <a:xfrm>
            <a:off x="1965406" y="2056800"/>
            <a:ext cx="2855548" cy="3993144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9" name="Shape 209"/>
          <p:cNvSpPr/>
          <p:nvPr/>
        </p:nvSpPr>
        <p:spPr>
          <a:xfrm>
            <a:off x="8321168" y="0"/>
            <a:ext cx="27433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0" name="Shape 210"/>
          <p:cNvSpPr/>
          <p:nvPr/>
        </p:nvSpPr>
        <p:spPr>
          <a:xfrm>
            <a:off x="1651861" y="636540"/>
            <a:ext cx="311728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600">
                <a:solidFill>
                  <a:schemeClr val="accent6"/>
                </a:solidFill>
                <a:latin typeface="Wingdings 3"/>
                <a:ea typeface="Wingdings 3"/>
                <a:cs typeface="Wingdings 3"/>
                <a:sym typeface="Wingdings 3"/>
              </a:defRPr>
            </a:lvl1pPr>
          </a:lstStyle>
          <a:p>
            <a:r>
              <a:t></a:t>
            </a:r>
          </a:p>
        </p:txBody>
      </p:sp>
      <p:sp>
        <p:nvSpPr>
          <p:cNvPr id="211" name="Shape 2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060" y="2912531"/>
            <a:ext cx="7772939" cy="3945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image3.png"/>
          <p:cNvPicPr>
            <a:picLocks noChangeAspect="1"/>
          </p:cNvPicPr>
          <p:nvPr/>
        </p:nvPicPr>
        <p:blipFill>
          <a:blip r:embed="rId3">
            <a:extLst/>
          </a:blip>
          <a:srcRect r="24997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hape 35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rgbClr val="1F2D29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" name="Shape 36"/>
          <p:cNvSpPr/>
          <p:nvPr/>
        </p:nvSpPr>
        <p:spPr>
          <a:xfrm>
            <a:off x="962041" y="0"/>
            <a:ext cx="45720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8321168" y="0"/>
            <a:ext cx="27433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rgbClr val="1F2D29">
              <a:alpha val="92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961316" y="808057"/>
            <a:ext cx="5878012" cy="107723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half" idx="1"/>
          </p:nvPr>
        </p:nvSpPr>
        <p:spPr>
          <a:xfrm>
            <a:off x="2126235" y="2049877"/>
            <a:ext cx="5713093" cy="4000067"/>
          </a:xfrm>
          <a:prstGeom prst="rect">
            <a:avLst/>
          </a:prstGeom>
        </p:spPr>
        <p:txBody>
          <a:bodyPr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/>
        </p:nvSpPr>
        <p:spPr>
          <a:xfrm>
            <a:off x="1651861" y="636540"/>
            <a:ext cx="311728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600">
                <a:solidFill>
                  <a:schemeClr val="accent6"/>
                </a:solidFill>
                <a:latin typeface="Wingdings 3"/>
                <a:ea typeface="Wingdings 3"/>
                <a:cs typeface="Wingdings 3"/>
                <a:sym typeface="Wingdings 3"/>
              </a:defRPr>
            </a:lvl1pPr>
          </a:lstStyle>
          <a:p>
            <a:r>
              <a:t></a:t>
            </a:r>
          </a:p>
        </p:txBody>
      </p:sp>
      <p:sp>
        <p:nvSpPr>
          <p:cNvPr id="42" name="Shape 4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060" y="2912531"/>
            <a:ext cx="7772939" cy="3945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image3.png"/>
          <p:cNvPicPr>
            <a:picLocks noChangeAspect="1"/>
          </p:cNvPicPr>
          <p:nvPr/>
        </p:nvPicPr>
        <p:blipFill>
          <a:blip r:embed="rId3">
            <a:extLst/>
          </a:blip>
          <a:srcRect r="24997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hape 51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rgbClr val="1F2D29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" name="Shape 52"/>
          <p:cNvSpPr/>
          <p:nvPr/>
        </p:nvSpPr>
        <p:spPr>
          <a:xfrm>
            <a:off x="962041" y="0"/>
            <a:ext cx="45720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" name="Shape 53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rgbClr val="1F2D29">
              <a:alpha val="92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" name="Shape 54"/>
          <p:cNvSpPr/>
          <p:nvPr/>
        </p:nvSpPr>
        <p:spPr>
          <a:xfrm>
            <a:off x="8321168" y="0"/>
            <a:ext cx="27433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xfrm>
            <a:off x="1957404" y="3199027"/>
            <a:ext cx="5967421" cy="137297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sz="quarter" idx="1"/>
          </p:nvPr>
        </p:nvSpPr>
        <p:spPr>
          <a:xfrm>
            <a:off x="2121130" y="2272143"/>
            <a:ext cx="5803295" cy="926886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ClrTx/>
              <a:buSzTx/>
              <a:buFontTx/>
              <a:buNone/>
              <a:defRPr sz="1600"/>
            </a:lvl1pPr>
            <a:lvl2pPr marL="0" indent="342900" algn="r">
              <a:buClrTx/>
              <a:buSzTx/>
              <a:buFontTx/>
              <a:buNone/>
              <a:defRPr sz="1600"/>
            </a:lvl2pPr>
            <a:lvl3pPr marL="0" indent="685800" algn="r">
              <a:buClrTx/>
              <a:buSzTx/>
              <a:buFontTx/>
              <a:buNone/>
              <a:defRPr sz="1600"/>
            </a:lvl3pPr>
            <a:lvl4pPr marL="0" indent="1028700" algn="r">
              <a:buClrTx/>
              <a:buSzTx/>
              <a:buFontTx/>
              <a:buNone/>
              <a:defRPr sz="1600"/>
            </a:lvl4pPr>
            <a:lvl5pPr marL="0" indent="1371600" algn="r">
              <a:buClrTx/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hape 57"/>
          <p:cNvSpPr/>
          <p:nvPr/>
        </p:nvSpPr>
        <p:spPr>
          <a:xfrm>
            <a:off x="1644924" y="3023992"/>
            <a:ext cx="311728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600">
                <a:solidFill>
                  <a:schemeClr val="accent6"/>
                </a:solidFill>
                <a:latin typeface="Wingdings 3"/>
                <a:ea typeface="Wingdings 3"/>
                <a:cs typeface="Wingdings 3"/>
                <a:sym typeface="Wingdings 3"/>
              </a:defRPr>
            </a:lvl1pPr>
          </a:lstStyle>
          <a:p>
            <a:r>
              <a:t>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060" y="2912531"/>
            <a:ext cx="7772939" cy="3945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image3.png"/>
          <p:cNvPicPr>
            <a:picLocks noChangeAspect="1"/>
          </p:cNvPicPr>
          <p:nvPr/>
        </p:nvPicPr>
        <p:blipFill>
          <a:blip r:embed="rId3">
            <a:extLst/>
          </a:blip>
          <a:srcRect r="24997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Shape 6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rgbClr val="1F2D29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962041" y="0"/>
            <a:ext cx="45720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rgbClr val="1F2D29">
              <a:alpha val="92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xfrm>
            <a:off x="1961426" y="805818"/>
            <a:ext cx="5882781" cy="108170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Shape 71"/>
          <p:cNvSpPr>
            <a:spLocks noGrp="1"/>
          </p:cNvSpPr>
          <p:nvPr>
            <p:ph type="body" sz="quarter" idx="1"/>
          </p:nvPr>
        </p:nvSpPr>
        <p:spPr>
          <a:xfrm>
            <a:off x="1965406" y="2056800"/>
            <a:ext cx="2855548" cy="3993144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hape 72"/>
          <p:cNvSpPr/>
          <p:nvPr/>
        </p:nvSpPr>
        <p:spPr>
          <a:xfrm>
            <a:off x="8321168" y="0"/>
            <a:ext cx="27433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1651861" y="636540"/>
            <a:ext cx="311728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600">
                <a:solidFill>
                  <a:schemeClr val="accent6"/>
                </a:solidFill>
                <a:latin typeface="Wingdings 3"/>
                <a:ea typeface="Wingdings 3"/>
                <a:cs typeface="Wingdings 3"/>
                <a:sym typeface="Wingdings 3"/>
              </a:defRPr>
            </a:lvl1pPr>
          </a:lstStyle>
          <a:p>
            <a:r>
              <a:t></a:t>
            </a:r>
          </a:p>
        </p:txBody>
      </p:sp>
      <p:sp>
        <p:nvSpPr>
          <p:cNvPr id="74" name="Shape 7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060" y="2912531"/>
            <a:ext cx="7772939" cy="3945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image3.png"/>
          <p:cNvPicPr>
            <a:picLocks noChangeAspect="1"/>
          </p:cNvPicPr>
          <p:nvPr/>
        </p:nvPicPr>
        <p:blipFill>
          <a:blip r:embed="rId3">
            <a:extLst/>
          </a:blip>
          <a:srcRect r="24997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Shape 83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rgbClr val="1F2D29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962041" y="0"/>
            <a:ext cx="45720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rgbClr val="1F2D29">
              <a:alpha val="92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8321168" y="0"/>
            <a:ext cx="27433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1651861" y="636540"/>
            <a:ext cx="311728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600">
                <a:solidFill>
                  <a:schemeClr val="accent6"/>
                </a:solidFill>
                <a:latin typeface="Wingdings 3"/>
                <a:ea typeface="Wingdings 3"/>
                <a:cs typeface="Wingdings 3"/>
                <a:sym typeface="Wingdings 3"/>
              </a:defRPr>
            </a:lvl1pPr>
          </a:lstStyle>
          <a:p>
            <a:r>
              <a:t></a:t>
            </a:r>
          </a:p>
        </p:txBody>
      </p:sp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xfrm>
            <a:off x="1963589" y="805818"/>
            <a:ext cx="5880618" cy="107702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9" name="Shape 89"/>
          <p:cNvSpPr>
            <a:spLocks noGrp="1"/>
          </p:cNvSpPr>
          <p:nvPr>
            <p:ph type="body" sz="quarter" idx="1"/>
          </p:nvPr>
        </p:nvSpPr>
        <p:spPr>
          <a:xfrm>
            <a:off x="1963589" y="2054562"/>
            <a:ext cx="2857365" cy="713819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chemeClr val="accent6"/>
                </a:solidFill>
              </a:defRPr>
            </a:lvl1pPr>
            <a:lvl2pPr marL="0" indent="342900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chemeClr val="accent6"/>
                </a:solidFill>
              </a:defRPr>
            </a:lvl2pPr>
            <a:lvl3pPr marL="0" indent="685800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chemeClr val="accent6"/>
                </a:solidFill>
              </a:defRPr>
            </a:lvl3pPr>
            <a:lvl4pPr marL="0" indent="1028700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chemeClr val="accent6"/>
                </a:solidFill>
              </a:defRPr>
            </a:lvl4pPr>
            <a:lvl5pPr marL="0" indent="1371600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chemeClr val="accent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hape 90"/>
          <p:cNvSpPr>
            <a:spLocks noGrp="1"/>
          </p:cNvSpPr>
          <p:nvPr>
            <p:ph type="body" sz="quarter" idx="13"/>
          </p:nvPr>
        </p:nvSpPr>
        <p:spPr>
          <a:xfrm>
            <a:off x="4984679" y="2054562"/>
            <a:ext cx="2859528" cy="713819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chemeClr val="accent6"/>
                </a:solidFill>
              </a:defRPr>
            </a:pPr>
            <a:endParaRPr/>
          </a:p>
        </p:txBody>
      </p:sp>
      <p:sp>
        <p:nvSpPr>
          <p:cNvPr id="91" name="Shape 9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060" y="2912531"/>
            <a:ext cx="7772939" cy="3945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image3.png"/>
          <p:cNvPicPr>
            <a:picLocks noChangeAspect="1"/>
          </p:cNvPicPr>
          <p:nvPr/>
        </p:nvPicPr>
        <p:blipFill>
          <a:blip r:embed="rId3">
            <a:extLst/>
          </a:blip>
          <a:srcRect r="24997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Shape 100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rgbClr val="1F2D29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962041" y="0"/>
            <a:ext cx="45720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rgbClr val="1F2D29">
              <a:alpha val="92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8321168" y="0"/>
            <a:ext cx="27433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1651861" y="636540"/>
            <a:ext cx="311728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600">
                <a:solidFill>
                  <a:schemeClr val="accent6"/>
                </a:solidFill>
                <a:latin typeface="Wingdings 3"/>
                <a:ea typeface="Wingdings 3"/>
                <a:cs typeface="Wingdings 3"/>
                <a:sym typeface="Wingdings 3"/>
              </a:defRPr>
            </a:lvl1pPr>
          </a:lstStyle>
          <a:p>
            <a:r>
              <a:t></a:t>
            </a:r>
          </a:p>
        </p:txBody>
      </p:sp>
      <p:sp>
        <p:nvSpPr>
          <p:cNvPr id="105" name="Shape 105"/>
          <p:cNvSpPr>
            <a:spLocks noGrp="1"/>
          </p:cNvSpPr>
          <p:nvPr>
            <p:ph type="title"/>
          </p:nvPr>
        </p:nvSpPr>
        <p:spPr>
          <a:xfrm>
            <a:off x="1961316" y="808057"/>
            <a:ext cx="5878012" cy="107723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6" name="Shape 10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060" y="2912531"/>
            <a:ext cx="7772939" cy="3945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image3.png"/>
          <p:cNvPicPr>
            <a:picLocks noChangeAspect="1"/>
          </p:cNvPicPr>
          <p:nvPr/>
        </p:nvPicPr>
        <p:blipFill>
          <a:blip r:embed="rId3">
            <a:extLst/>
          </a:blip>
          <a:srcRect r="24997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hape 122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rgbClr val="1F2D29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962041" y="0"/>
            <a:ext cx="45720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rgbClr val="1F2D29">
              <a:alpha val="92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" name="Shape 125"/>
          <p:cNvSpPr/>
          <p:nvPr/>
        </p:nvSpPr>
        <p:spPr>
          <a:xfrm>
            <a:off x="8321168" y="0"/>
            <a:ext cx="27433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1179465" y="1127642"/>
            <a:ext cx="311728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600">
                <a:solidFill>
                  <a:schemeClr val="accent6"/>
                </a:solidFill>
                <a:latin typeface="Wingdings 3"/>
                <a:ea typeface="Wingdings 3"/>
                <a:cs typeface="Wingdings 3"/>
                <a:sym typeface="Wingdings 3"/>
              </a:defRPr>
            </a:lvl1pPr>
          </a:lstStyle>
          <a:p>
            <a:r>
              <a:t></a:t>
            </a:r>
          </a:p>
        </p:txBody>
      </p:sp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1485983" y="1296618"/>
            <a:ext cx="2120703" cy="1889076"/>
          </a:xfrm>
          <a:prstGeom prst="rect">
            <a:avLst/>
          </a:prstGeom>
        </p:spPr>
        <p:txBody>
          <a:bodyPr anchor="b"/>
          <a:lstStyle>
            <a:lvl1pPr algn="l"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half" idx="1"/>
          </p:nvPr>
        </p:nvSpPr>
        <p:spPr>
          <a:xfrm>
            <a:off x="4088538" y="805818"/>
            <a:ext cx="3755669" cy="5244127"/>
          </a:xfrm>
          <a:prstGeom prst="rect">
            <a:avLst/>
          </a:prstGeom>
        </p:spPr>
        <p:txBody>
          <a:bodyPr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3"/>
          </p:nvPr>
        </p:nvSpPr>
        <p:spPr>
          <a:xfrm>
            <a:off x="1485981" y="3186154"/>
            <a:ext cx="2120704" cy="2386398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  <a:defRPr sz="1400"/>
            </a:pPr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060" y="2912531"/>
            <a:ext cx="7772939" cy="3945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image3.png"/>
          <p:cNvPicPr>
            <a:picLocks noChangeAspect="1"/>
          </p:cNvPicPr>
          <p:nvPr/>
        </p:nvPicPr>
        <p:blipFill>
          <a:blip r:embed="rId3">
            <a:extLst/>
          </a:blip>
          <a:srcRect r="24997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hape 139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rgbClr val="1F2D29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962041" y="0"/>
            <a:ext cx="45720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rgbClr val="1F2D29">
              <a:alpha val="92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8321168" y="0"/>
            <a:ext cx="27433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1179465" y="1127642"/>
            <a:ext cx="311728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600">
                <a:solidFill>
                  <a:schemeClr val="accent6"/>
                </a:solidFill>
                <a:latin typeface="Wingdings 3"/>
                <a:ea typeface="Wingdings 3"/>
                <a:cs typeface="Wingdings 3"/>
                <a:sym typeface="Wingdings 3"/>
              </a:defRPr>
            </a:lvl1pPr>
          </a:lstStyle>
          <a:p>
            <a:r>
              <a:t></a:t>
            </a:r>
          </a:p>
        </p:txBody>
      </p:sp>
      <p:sp>
        <p:nvSpPr>
          <p:cNvPr id="144" name="Shape 144"/>
          <p:cNvSpPr>
            <a:spLocks noGrp="1"/>
          </p:cNvSpPr>
          <p:nvPr>
            <p:ph type="pic" idx="13"/>
          </p:nvPr>
        </p:nvSpPr>
        <p:spPr>
          <a:xfrm>
            <a:off x="4582986" y="3228"/>
            <a:ext cx="3727770" cy="6858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xfrm>
            <a:off x="1486670" y="1296618"/>
            <a:ext cx="2603214" cy="1886308"/>
          </a:xfrm>
          <a:prstGeom prst="rect">
            <a:avLst/>
          </a:prstGeom>
        </p:spPr>
        <p:txBody>
          <a:bodyPr anchor="b"/>
          <a:lstStyle>
            <a:lvl1pPr algn="l"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46" name="Shape 146"/>
          <p:cNvSpPr>
            <a:spLocks noGrp="1"/>
          </p:cNvSpPr>
          <p:nvPr>
            <p:ph type="body" sz="quarter" idx="1"/>
          </p:nvPr>
        </p:nvSpPr>
        <p:spPr>
          <a:xfrm>
            <a:off x="1485984" y="3182928"/>
            <a:ext cx="2603794" cy="2386395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600"/>
            </a:lvl1pPr>
            <a:lvl2pPr marL="0" indent="342900">
              <a:buClrTx/>
              <a:buSzTx/>
              <a:buFontTx/>
              <a:buNone/>
              <a:defRPr sz="1600"/>
            </a:lvl2pPr>
            <a:lvl3pPr marL="0" indent="685800">
              <a:buClrTx/>
              <a:buSzTx/>
              <a:buFontTx/>
              <a:buNone/>
              <a:defRPr sz="1600"/>
            </a:lvl3pPr>
            <a:lvl4pPr marL="0" indent="1028700">
              <a:buClrTx/>
              <a:buSzTx/>
              <a:buFontTx/>
              <a:buNone/>
              <a:defRPr sz="1600"/>
            </a:lvl4pPr>
            <a:lvl5pPr marL="0" indent="1371600">
              <a:buClrTx/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7" name="Shape 14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371060" y="2912531"/>
            <a:ext cx="7772939" cy="3945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3.png"/>
          <p:cNvPicPr>
            <a:picLocks noChangeAspect="1"/>
          </p:cNvPicPr>
          <p:nvPr/>
        </p:nvPicPr>
        <p:blipFill>
          <a:blip r:embed="rId17">
            <a:extLst/>
          </a:blip>
          <a:srcRect r="24997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rgbClr val="1F2D29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Shape 5"/>
          <p:cNvSpPr/>
          <p:nvPr/>
        </p:nvSpPr>
        <p:spPr>
          <a:xfrm>
            <a:off x="962041" y="0"/>
            <a:ext cx="45720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Shape 6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rgbClr val="1F2D29">
              <a:alpha val="92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Shape 7"/>
          <p:cNvSpPr/>
          <p:nvPr/>
        </p:nvSpPr>
        <p:spPr>
          <a:xfrm>
            <a:off x="8321168" y="0"/>
            <a:ext cx="27433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hape 10"/>
          <p:cNvSpPr>
            <a:spLocks noGrp="1"/>
          </p:cNvSpPr>
          <p:nvPr>
            <p:ph type="sldNum" sz="quarter" idx="2"/>
          </p:nvPr>
        </p:nvSpPr>
        <p:spPr>
          <a:xfrm>
            <a:off x="470287" y="169322"/>
            <a:ext cx="330161" cy="31339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6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iming>
    <p:tnLst>
      <p:par>
        <p:cTn id="1" dur="indefinite" restart="never" nodeType="tmRoot"/>
      </p:par>
    </p:tnLst>
  </p:timing>
  <p:hf hdr="0" ftr="0" dt="0"/>
  <p:txStyles>
    <p:titleStyle>
      <a:lvl1pPr marL="0" marR="0" indent="0" algn="r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r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r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r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r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r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r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r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r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258365" marR="0" indent="-258365" algn="l" defTabSz="685800" rtl="0" latinLnBrk="0">
        <a:lnSpc>
          <a:spcPct val="120000"/>
        </a:lnSpc>
        <a:spcBef>
          <a:spcPts val="700"/>
        </a:spcBef>
        <a:spcAft>
          <a:spcPts val="0"/>
        </a:spcAft>
        <a:buClr>
          <a:schemeClr val="accent6"/>
        </a:buClr>
        <a:buSzPct val="90000"/>
        <a:buFont typeface="Wingdings"/>
        <a:buChar char="▪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1pPr>
      <a:lvl2pPr marL="628204" marR="0" indent="-285304" algn="l" defTabSz="685800" rtl="0" latinLnBrk="0">
        <a:lnSpc>
          <a:spcPct val="120000"/>
        </a:lnSpc>
        <a:spcBef>
          <a:spcPts val="700"/>
        </a:spcBef>
        <a:spcAft>
          <a:spcPts val="0"/>
        </a:spcAft>
        <a:buClr>
          <a:schemeClr val="accent6"/>
        </a:buClr>
        <a:buSzPct val="90000"/>
        <a:buFont typeface="Wingdings"/>
        <a:buChar char="▪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2pPr>
      <a:lvl3pPr marL="1017984" marR="0" indent="-332184" algn="l" defTabSz="685800" rtl="0" latinLnBrk="0">
        <a:lnSpc>
          <a:spcPct val="120000"/>
        </a:lnSpc>
        <a:spcBef>
          <a:spcPts val="700"/>
        </a:spcBef>
        <a:spcAft>
          <a:spcPts val="0"/>
        </a:spcAft>
        <a:buClr>
          <a:schemeClr val="accent6"/>
        </a:buClr>
        <a:buSzPct val="90000"/>
        <a:buFont typeface="Wingdings"/>
        <a:buChar char="▪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3pPr>
      <a:lvl4pPr marL="1409106" marR="0" indent="-380406" algn="l" defTabSz="685800" rtl="0" latinLnBrk="0">
        <a:lnSpc>
          <a:spcPct val="120000"/>
        </a:lnSpc>
        <a:spcBef>
          <a:spcPts val="700"/>
        </a:spcBef>
        <a:spcAft>
          <a:spcPts val="0"/>
        </a:spcAft>
        <a:buClr>
          <a:schemeClr val="accent6"/>
        </a:buClr>
        <a:buSzPct val="90000"/>
        <a:buFont typeface="Wingdings"/>
        <a:buChar char="▪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4pPr>
      <a:lvl5pPr marL="1759149" marR="0" indent="-387549" algn="l" defTabSz="685800" rtl="0" latinLnBrk="0">
        <a:lnSpc>
          <a:spcPct val="120000"/>
        </a:lnSpc>
        <a:spcBef>
          <a:spcPts val="700"/>
        </a:spcBef>
        <a:spcAft>
          <a:spcPts val="0"/>
        </a:spcAft>
        <a:buClr>
          <a:schemeClr val="accent6"/>
        </a:buClr>
        <a:buSzPct val="90000"/>
        <a:buFont typeface="Wingdings"/>
        <a:buChar char="▪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5pPr>
      <a:lvl6pPr marL="2138033" marR="0" indent="-418961" algn="l" defTabSz="685800" rtl="0" latinLnBrk="0">
        <a:lnSpc>
          <a:spcPct val="120000"/>
        </a:lnSpc>
        <a:spcBef>
          <a:spcPts val="700"/>
        </a:spcBef>
        <a:spcAft>
          <a:spcPts val="0"/>
        </a:spcAft>
        <a:buClr>
          <a:schemeClr val="accent6"/>
        </a:buClr>
        <a:buSzPct val="90000"/>
        <a:buFont typeface="Wingdings"/>
        <a:buChar char="▪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6pPr>
      <a:lvl7pPr marL="2403209" marR="0" indent="-418961" algn="l" defTabSz="685800" rtl="0" latinLnBrk="0">
        <a:lnSpc>
          <a:spcPct val="120000"/>
        </a:lnSpc>
        <a:spcBef>
          <a:spcPts val="700"/>
        </a:spcBef>
        <a:spcAft>
          <a:spcPts val="0"/>
        </a:spcAft>
        <a:buClr>
          <a:schemeClr val="accent6"/>
        </a:buClr>
        <a:buSzPct val="90000"/>
        <a:buFont typeface="Wingdings"/>
        <a:buChar char="▪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7pPr>
      <a:lvl8pPr marL="2832977" marR="0" indent="-418961" algn="l" defTabSz="685800" rtl="0" latinLnBrk="0">
        <a:lnSpc>
          <a:spcPct val="120000"/>
        </a:lnSpc>
        <a:spcBef>
          <a:spcPts val="700"/>
        </a:spcBef>
        <a:spcAft>
          <a:spcPts val="0"/>
        </a:spcAft>
        <a:buClr>
          <a:schemeClr val="accent6"/>
        </a:buClr>
        <a:buSzPct val="90000"/>
        <a:buFont typeface="Wingdings"/>
        <a:buChar char="▪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8pPr>
      <a:lvl9pPr marL="3180449" marR="0" indent="-418961" algn="l" defTabSz="685800" rtl="0" latinLnBrk="0">
        <a:lnSpc>
          <a:spcPct val="120000"/>
        </a:lnSpc>
        <a:spcBef>
          <a:spcPts val="700"/>
        </a:spcBef>
        <a:spcAft>
          <a:spcPts val="0"/>
        </a:spcAft>
        <a:buClr>
          <a:schemeClr val="accent6"/>
        </a:buClr>
        <a:buSzPct val="90000"/>
        <a:buFont typeface="Wingdings"/>
        <a:buChar char="▪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/>
          </p:cNvSpPr>
          <p:nvPr>
            <p:ph type="ctrTitle"/>
          </p:nvPr>
        </p:nvSpPr>
        <p:spPr>
          <a:xfrm>
            <a:off x="2131292" y="3429000"/>
            <a:ext cx="3891687" cy="2268560"/>
          </a:xfrm>
          <a:prstGeom prst="rect">
            <a:avLst/>
          </a:prstGeom>
        </p:spPr>
        <p:txBody>
          <a:bodyPr/>
          <a:lstStyle/>
          <a:p>
            <a:pPr algn="l"/>
            <a:r>
              <a:rPr dirty="0"/>
              <a:t>Medusa</a:t>
            </a:r>
            <a:br>
              <a:rPr dirty="0"/>
            </a:br>
            <a:r>
              <a:rPr dirty="0"/>
              <a:t>Implementation</a:t>
            </a:r>
          </a:p>
        </p:txBody>
      </p:sp>
      <p:sp>
        <p:nvSpPr>
          <p:cNvPr id="221" name="Shape 221"/>
          <p:cNvSpPr/>
          <p:nvPr/>
        </p:nvSpPr>
        <p:spPr>
          <a:xfrm>
            <a:off x="2131292" y="4958894"/>
            <a:ext cx="2211572" cy="1409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By:</a:t>
            </a:r>
          </a:p>
          <a:p>
            <a:pPr>
              <a:lnSpc>
                <a:spcPct val="150000"/>
              </a:lnSpc>
              <a:defRPr>
                <a:solidFill>
                  <a:srgbClr val="FFFFFF"/>
                </a:solidFill>
              </a:defRPr>
            </a:pPr>
            <a:r>
              <a:rPr dirty="0" err="1"/>
              <a:t>Sepand</a:t>
            </a:r>
            <a:r>
              <a:rPr dirty="0"/>
              <a:t> </a:t>
            </a:r>
            <a:r>
              <a:rPr dirty="0" err="1"/>
              <a:t>Haghighi</a:t>
            </a:r>
            <a:endParaRPr dirty="0"/>
          </a:p>
          <a:p>
            <a:pPr>
              <a:lnSpc>
                <a:spcPct val="150000"/>
              </a:lnSpc>
              <a:defRPr>
                <a:solidFill>
                  <a:srgbClr val="FFFFFF"/>
                </a:solidFill>
              </a:defRPr>
            </a:pPr>
            <a:r>
              <a:rPr dirty="0"/>
              <a:t>Vahid </a:t>
            </a:r>
            <a:r>
              <a:rPr dirty="0" err="1"/>
              <a:t>Amini</a:t>
            </a:r>
            <a:endParaRPr dirty="0"/>
          </a:p>
          <a:p>
            <a:pPr>
              <a:lnSpc>
                <a:spcPct val="150000"/>
              </a:lnSpc>
              <a:defRPr>
                <a:solidFill>
                  <a:srgbClr val="FFFFFF"/>
                </a:solidFill>
              </a:defRPr>
            </a:pPr>
            <a:r>
              <a:rPr dirty="0"/>
              <a:t>Amin </a:t>
            </a:r>
            <a:r>
              <a:rPr dirty="0" err="1"/>
              <a:t>Fotovat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19" y="246888"/>
            <a:ext cx="4690556" cy="10116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008" y="4636008"/>
            <a:ext cx="2221992" cy="22219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781" y="13606"/>
            <a:ext cx="1514446" cy="1478252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Massive Parallelism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>
          <a:xfrm>
            <a:off x="1036320" y="1581312"/>
            <a:ext cx="7424928" cy="527668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Vertex-based </a:t>
            </a:r>
            <a:r>
              <a:rPr lang="en-US" sz="2400" dirty="0" smtClean="0"/>
              <a:t>API </a:t>
            </a:r>
            <a:r>
              <a:rPr lang="en-US" sz="2400" dirty="0" smtClean="0"/>
              <a:t>problems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Different vertices </a:t>
            </a:r>
            <a:r>
              <a:rPr lang="en-US" sz="2400" dirty="0" smtClean="0">
                <a:sym typeface="Wingdings" panose="05000000000000000000" pitchFamily="2" charset="2"/>
              </a:rPr>
              <a:t></a:t>
            </a:r>
            <a:r>
              <a:rPr lang="en-US" sz="2400" dirty="0" smtClean="0"/>
              <a:t>different numbers of edges</a:t>
            </a:r>
            <a:r>
              <a:rPr lang="en-US" sz="2400" dirty="0" smtClean="0">
                <a:sym typeface="Wingdings" panose="05000000000000000000" pitchFamily="2" charset="2"/>
              </a:rPr>
              <a:t></a:t>
            </a:r>
            <a:r>
              <a:rPr lang="en-US" sz="2400" dirty="0" smtClean="0"/>
              <a:t> different workloads on each </a:t>
            </a:r>
            <a:r>
              <a:rPr lang="en-US" sz="2400" dirty="0" err="1" smtClean="0"/>
              <a:t>api</a:t>
            </a:r>
            <a:r>
              <a:rPr lang="en-US" sz="2400" dirty="0" smtClean="0"/>
              <a:t> instance.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Different number of received messages </a:t>
            </a:r>
            <a:r>
              <a:rPr lang="en-US" sz="2400" dirty="0" smtClean="0">
                <a:sym typeface="Wingdings" panose="05000000000000000000" pitchFamily="2" charset="2"/>
              </a:rPr>
              <a:t></a:t>
            </a:r>
            <a:r>
              <a:rPr lang="en-US" sz="2400" dirty="0" smtClean="0"/>
              <a:t>divergence.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EMV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Individual vertices, edges or messages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Each </a:t>
            </a:r>
            <a:r>
              <a:rPr lang="en-US" sz="2400" dirty="0" err="1" smtClean="0"/>
              <a:t>gpu</a:t>
            </a:r>
            <a:r>
              <a:rPr lang="en-US" sz="2400" dirty="0" smtClean="0"/>
              <a:t> thread </a:t>
            </a:r>
            <a:r>
              <a:rPr lang="en-US" sz="2400" dirty="0" smtClean="0">
                <a:sym typeface="Wingdings" panose="05000000000000000000" pitchFamily="2" charset="2"/>
              </a:rPr>
              <a:t> </a:t>
            </a:r>
            <a:r>
              <a:rPr lang="en-US" sz="2400" dirty="0" smtClean="0"/>
              <a:t>one instance of the user-defined </a:t>
            </a:r>
            <a:r>
              <a:rPr lang="en-US" sz="2400" dirty="0" smtClean="0"/>
              <a:t>API </a:t>
            </a:r>
            <a:endParaRPr lang="en-US" sz="24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Collective &amp; individual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6029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Work Efficiency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>
          <a:xfrm>
            <a:off x="1051560" y="2047656"/>
            <a:ext cx="7360920" cy="4718904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Medusa’s </a:t>
            </a:r>
            <a:r>
              <a:rPr lang="en-US" sz="2400" dirty="0"/>
              <a:t>Default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Applies </a:t>
            </a:r>
            <a:r>
              <a:rPr lang="en-US" sz="2400" dirty="0"/>
              <a:t>the user-defined API on </a:t>
            </a:r>
            <a:r>
              <a:rPr lang="en-US" sz="2400" dirty="0" smtClean="0"/>
              <a:t>all vertices/edges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err="1"/>
              <a:t>SetActive</a:t>
            </a:r>
            <a:r>
              <a:rPr lang="en-US" sz="2400" dirty="0"/>
              <a:t> API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Dynamic queue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Apply </a:t>
            </a:r>
            <a:r>
              <a:rPr lang="en-US" sz="2400" dirty="0"/>
              <a:t>the EMV APIs to the active vertices and edges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3776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Message Passing Efficiency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>
          <a:xfrm>
            <a:off x="1024128" y="1700784"/>
            <a:ext cx="7232904" cy="515721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Fixed-size array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 Information of the buffer size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Output position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Need grouping operation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Dynamic list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 No pre-computation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No grouping operation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Need atomic operation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534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Reversed Edge Indexed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179" t="10419" b="2450"/>
          <a:stretch/>
        </p:blipFill>
        <p:spPr>
          <a:xfrm>
            <a:off x="1060704" y="2395728"/>
            <a:ext cx="7207771" cy="385876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9382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Reversed Edge Indexed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189" y="1985603"/>
            <a:ext cx="7357564" cy="487239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764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Multi-GPU Execution (Replication)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471" t="19615" r="53215" b="4961"/>
          <a:stretch/>
        </p:blipFill>
        <p:spPr>
          <a:xfrm>
            <a:off x="1024128" y="1366929"/>
            <a:ext cx="4240037" cy="28393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4592" t="20788" r="5109" b="6302"/>
          <a:stretch/>
        </p:blipFill>
        <p:spPr>
          <a:xfrm>
            <a:off x="4314831" y="4206240"/>
            <a:ext cx="3995928" cy="265176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5577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Multi-GPU Execution (Multi-hop)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6524" t="15153" r="51307" b="2112"/>
          <a:stretch/>
        </p:blipFill>
        <p:spPr>
          <a:xfrm>
            <a:off x="2611392" y="1654812"/>
            <a:ext cx="3630829" cy="2396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5057" t="15056" r="3028" b="1174"/>
          <a:stretch/>
        </p:blipFill>
        <p:spPr>
          <a:xfrm>
            <a:off x="2656874" y="4325112"/>
            <a:ext cx="3616612" cy="243186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24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Performance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45" y="2158738"/>
            <a:ext cx="7290066" cy="405003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3805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TEPS Comparison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26" y="2455385"/>
            <a:ext cx="7309596" cy="3250471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8829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Programmability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Complexity</a:t>
            </a:r>
          </a:p>
          <a:p>
            <a:pPr lvl="1"/>
            <a:r>
              <a:rPr lang="en-US" dirty="0"/>
              <a:t>Number of lines!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27" y="3425959"/>
            <a:ext cx="7363331" cy="188213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440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r>
              <a:t>Overview</a:t>
            </a:r>
          </a:p>
        </p:txBody>
      </p:sp>
      <p:sp>
        <p:nvSpPr>
          <p:cNvPr id="224" name="Shape 224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Font typeface="Wingdings" panose="05000000000000000000" pitchFamily="2" charset="2"/>
              <a:buChar char="Ø"/>
              <a:defRPr sz="3200"/>
            </a:pPr>
            <a:r>
              <a:rPr dirty="0"/>
              <a:t>Previous </a:t>
            </a:r>
            <a:r>
              <a:rPr lang="en-US" dirty="0" smtClean="0"/>
              <a:t>t</a:t>
            </a:r>
            <a:r>
              <a:rPr dirty="0" smtClean="0"/>
              <a:t>alk</a:t>
            </a:r>
            <a:endParaRPr dirty="0"/>
          </a:p>
          <a:p>
            <a:pPr>
              <a:buFont typeface="Wingdings" panose="05000000000000000000" pitchFamily="2" charset="2"/>
              <a:buChar char="Ø"/>
              <a:defRPr sz="3200"/>
            </a:pPr>
            <a:r>
              <a:rPr dirty="0"/>
              <a:t>Implementation</a:t>
            </a:r>
          </a:p>
          <a:p>
            <a:pPr>
              <a:buFont typeface="Wingdings" panose="05000000000000000000" pitchFamily="2" charset="2"/>
              <a:buChar char="Ø"/>
              <a:defRPr sz="3200"/>
            </a:pPr>
            <a:r>
              <a:rPr dirty="0"/>
              <a:t>Results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162" y="1755648"/>
            <a:ext cx="6619244" cy="1978321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Compare with MTGL</a:t>
            </a:r>
          </a:p>
          <a:p>
            <a:endParaRPr lang="en-US" sz="2400" dirty="0"/>
          </a:p>
          <a:p>
            <a:r>
              <a:rPr lang="en-US" sz="2400" dirty="0"/>
              <a:t>Speedup </a:t>
            </a:r>
          </a:p>
          <a:p>
            <a:pPr lvl="1"/>
            <a:r>
              <a:rPr lang="en-US" sz="2400" dirty="0"/>
              <a:t>MTGL / Medusa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658" y="3733969"/>
            <a:ext cx="5682245" cy="312403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388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/>
          </p:cNvSpPr>
          <p:nvPr>
            <p:ph type="title"/>
          </p:nvPr>
        </p:nvSpPr>
        <p:spPr>
          <a:xfrm>
            <a:off x="1961316" y="762337"/>
            <a:ext cx="5878012" cy="538107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 defTabSz="678941">
              <a:defRPr sz="2475"/>
            </a:pPr>
            <a:r>
              <a:rPr lang="en-US" dirty="0" smtClean="0"/>
              <a:t>GPU vs CPU</a:t>
            </a:r>
            <a:endParaRPr dirty="0"/>
          </a:p>
        </p:txBody>
      </p:sp>
      <p:sp>
        <p:nvSpPr>
          <p:cNvPr id="260" name="Shape 260"/>
          <p:cNvSpPr>
            <a:spLocks noGrp="1"/>
          </p:cNvSpPr>
          <p:nvPr>
            <p:ph type="body" sz="half" idx="1"/>
          </p:nvPr>
        </p:nvSpPr>
        <p:spPr>
          <a:xfrm>
            <a:off x="1714527" y="1885286"/>
            <a:ext cx="5713093" cy="400006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endParaRPr/>
          </a:p>
          <a:p>
            <a:pPr marL="0" lvl="1" indent="342900">
              <a:spcBef>
                <a:spcPts val="400"/>
              </a:spcBef>
              <a:buSzTx/>
              <a:buNone/>
              <a:defRPr sz="2000"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310" y="1506992"/>
            <a:ext cx="4141834" cy="25256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310" y="4239153"/>
            <a:ext cx="4160305" cy="239187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1620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/>
          </p:cNvSpPr>
          <p:nvPr>
            <p:ph type="title"/>
          </p:nvPr>
        </p:nvSpPr>
        <p:spPr>
          <a:xfrm>
            <a:off x="1961316" y="808057"/>
            <a:ext cx="5878012" cy="66412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678941">
              <a:defRPr sz="2475"/>
            </a:pPr>
            <a:r>
              <a:rPr lang="en-US" dirty="0" smtClean="0"/>
              <a:t>Hardware Generation</a:t>
            </a:r>
            <a:endParaRPr dirty="0"/>
          </a:p>
        </p:txBody>
      </p:sp>
      <p:sp>
        <p:nvSpPr>
          <p:cNvPr id="260" name="Shape 260"/>
          <p:cNvSpPr>
            <a:spLocks noGrp="1"/>
          </p:cNvSpPr>
          <p:nvPr>
            <p:ph type="body" sz="half" idx="1"/>
          </p:nvPr>
        </p:nvSpPr>
        <p:spPr>
          <a:xfrm>
            <a:off x="1714527" y="1885286"/>
            <a:ext cx="5713093" cy="400006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endParaRPr/>
          </a:p>
          <a:p>
            <a:pPr marL="0" lvl="1" indent="342900">
              <a:spcBef>
                <a:spcPts val="400"/>
              </a:spcBef>
              <a:buSzTx/>
              <a:buNone/>
              <a:defRPr sz="2000"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61" y="1777117"/>
            <a:ext cx="7085959" cy="389685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25844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algn="l" defTabSz="678941">
              <a:defRPr sz="2475"/>
            </a:pPr>
            <a:r>
              <a:rPr lang="en-US" dirty="0" err="1" smtClean="0"/>
              <a:t>Nvidia</a:t>
            </a:r>
            <a:r>
              <a:rPr lang="en-US" dirty="0" smtClean="0"/>
              <a:t> Fermi GPU (2010)</a:t>
            </a: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endParaRPr dirty="0"/>
          </a:p>
        </p:txBody>
      </p:sp>
      <p:sp>
        <p:nvSpPr>
          <p:cNvPr id="260" name="Shape 260"/>
          <p:cNvSpPr>
            <a:spLocks noGrp="1"/>
          </p:cNvSpPr>
          <p:nvPr>
            <p:ph type="body" sz="half" idx="1"/>
          </p:nvPr>
        </p:nvSpPr>
        <p:spPr>
          <a:xfrm>
            <a:off x="1714527" y="1885286"/>
            <a:ext cx="5713093" cy="400006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endParaRPr/>
          </a:p>
          <a:p>
            <a:pPr marL="0" lvl="1" indent="342900">
              <a:spcBef>
                <a:spcPts val="400"/>
              </a:spcBef>
              <a:buSzTx/>
              <a:buNone/>
              <a:defRPr sz="2000"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3264" t="3964" r="2645" b="4110"/>
          <a:stretch/>
        </p:blipFill>
        <p:spPr>
          <a:xfrm>
            <a:off x="3626942" y="2741438"/>
            <a:ext cx="4517136" cy="414639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961316" y="1609344"/>
            <a:ext cx="2514600" cy="18466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Arial"/>
              </a:rPr>
              <a:t>3.0B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Arial"/>
              </a:rPr>
              <a:t> transistors</a:t>
            </a: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Arial"/>
              </a:rPr>
              <a:t>15SMs</a:t>
            </a: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lang="en-US" sz="2400" dirty="0" smtClean="0">
                <a:solidFill>
                  <a:schemeClr val="bg1"/>
                </a:solidFill>
              </a:rPr>
              <a:t>32 CUDA cores per SM</a:t>
            </a: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Ø"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626832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algn="l" defTabSz="678941">
              <a:defRPr sz="2475"/>
            </a:pPr>
            <a:r>
              <a:rPr lang="en-US" dirty="0" err="1" smtClean="0"/>
              <a:t>Nvidia</a:t>
            </a:r>
            <a:r>
              <a:rPr lang="en-US" dirty="0" smtClean="0"/>
              <a:t> </a:t>
            </a:r>
            <a:r>
              <a:rPr lang="en-US" dirty="0" err="1" smtClean="0"/>
              <a:t>Kepler</a:t>
            </a:r>
            <a:r>
              <a:rPr lang="en-US" dirty="0" smtClean="0"/>
              <a:t> (2012)</a:t>
            </a: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endParaRPr dirty="0"/>
          </a:p>
        </p:txBody>
      </p:sp>
      <p:sp>
        <p:nvSpPr>
          <p:cNvPr id="260" name="Shape 260"/>
          <p:cNvSpPr>
            <a:spLocks noGrp="1"/>
          </p:cNvSpPr>
          <p:nvPr>
            <p:ph type="body" sz="half" idx="1"/>
          </p:nvPr>
        </p:nvSpPr>
        <p:spPr>
          <a:xfrm>
            <a:off x="1714527" y="1885286"/>
            <a:ext cx="5713093" cy="400006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endParaRPr/>
          </a:p>
          <a:p>
            <a:pPr marL="0" lvl="1" indent="342900">
              <a:spcBef>
                <a:spcPts val="400"/>
              </a:spcBef>
              <a:buSzTx/>
              <a:buNone/>
              <a:defRPr sz="2000"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8274" t="813"/>
          <a:stretch/>
        </p:blipFill>
        <p:spPr>
          <a:xfrm>
            <a:off x="5311952" y="1371599"/>
            <a:ext cx="2937506" cy="537264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850648" y="1729442"/>
            <a:ext cx="3049596" cy="25853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Arial"/>
              </a:rPr>
              <a:t>7.1B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Arial"/>
              </a:rPr>
              <a:t> transistors</a:t>
            </a: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lang="en-US" sz="2400" dirty="0" smtClean="0">
                <a:solidFill>
                  <a:schemeClr val="bg1"/>
                </a:solidFill>
              </a:rPr>
              <a:t>15 SM</a:t>
            </a: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Arial"/>
              </a:rPr>
              <a:t>192 CUDA cores per SM</a:t>
            </a: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lang="en-US" sz="2400" dirty="0" smtClean="0">
                <a:solidFill>
                  <a:schemeClr val="bg1"/>
                </a:solidFill>
              </a:rPr>
              <a:t>6 64-bit memory controller</a:t>
            </a:r>
            <a:endParaRPr kumimoji="0" lang="en-US" sz="2400" b="0" i="0" u="none" strike="noStrike" cap="none" spc="0" normalizeH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Ø"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951024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algn="l" defTabSz="678941">
              <a:defRPr sz="2475"/>
            </a:pPr>
            <a:r>
              <a:rPr lang="en-US" dirty="0" err="1" smtClean="0"/>
              <a:t>Nvidia</a:t>
            </a:r>
            <a:r>
              <a:rPr lang="en-US" dirty="0" smtClean="0"/>
              <a:t> MAXWELL (2015)</a:t>
            </a: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endParaRPr dirty="0"/>
          </a:p>
        </p:txBody>
      </p:sp>
      <p:pic>
        <p:nvPicPr>
          <p:cNvPr id="1026" name="Picture 2" descr="https://www.extremetech.com/wp-content/uploads/2014/09/maxwell-gm-204-top-level-diagram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18"/>
          <a:stretch/>
        </p:blipFill>
        <p:spPr bwMode="auto">
          <a:xfrm>
            <a:off x="4114800" y="2485450"/>
            <a:ext cx="4145508" cy="424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961316" y="1914342"/>
            <a:ext cx="2601540" cy="18466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lang="en-US" sz="2400" dirty="0" smtClean="0">
                <a:solidFill>
                  <a:schemeClr val="bg1"/>
                </a:solidFill>
              </a:rPr>
              <a:t>5.2B transistors</a:t>
            </a: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Arial"/>
              </a:rPr>
              <a:t>16 SM</a:t>
            </a: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lang="en-US" sz="2400" dirty="0" smtClean="0">
                <a:solidFill>
                  <a:schemeClr val="bg1"/>
                </a:solidFill>
              </a:rPr>
              <a:t>2048 CUDA Cores</a:t>
            </a:r>
            <a:endParaRPr kumimoji="0" lang="en-US" sz="24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Ø"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671549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algn="l" defTabSz="678941">
              <a:defRPr sz="2475"/>
            </a:pPr>
            <a:r>
              <a:rPr lang="en-US" dirty="0" smtClean="0"/>
              <a:t>CUDA Software Stack</a:t>
            </a: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endParaRPr dirty="0"/>
          </a:p>
        </p:txBody>
      </p:sp>
      <p:sp>
        <p:nvSpPr>
          <p:cNvPr id="260" name="Shape 260"/>
          <p:cNvSpPr>
            <a:spLocks noGrp="1"/>
          </p:cNvSpPr>
          <p:nvPr>
            <p:ph type="body" sz="half" idx="1"/>
          </p:nvPr>
        </p:nvSpPr>
        <p:spPr>
          <a:xfrm>
            <a:off x="1714527" y="1885286"/>
            <a:ext cx="5713093" cy="400006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endParaRPr/>
          </a:p>
          <a:p>
            <a:pPr marL="0" lvl="1" indent="342900">
              <a:spcBef>
                <a:spcPts val="400"/>
              </a:spcBef>
              <a:buSzTx/>
              <a:buNone/>
              <a:defRPr sz="2000"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946" y="1346672"/>
            <a:ext cx="6000253" cy="522024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3825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algn="l" defTabSz="678941">
              <a:defRPr sz="2475"/>
            </a:pPr>
            <a:r>
              <a:rPr lang="en-US" dirty="0" smtClean="0"/>
              <a:t>CUDA BFS Sample</a:t>
            </a: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endParaRPr dirty="0"/>
          </a:p>
        </p:txBody>
      </p:sp>
      <p:sp>
        <p:nvSpPr>
          <p:cNvPr id="260" name="Shape 260"/>
          <p:cNvSpPr>
            <a:spLocks noGrp="1"/>
          </p:cNvSpPr>
          <p:nvPr>
            <p:ph type="body" sz="half" idx="1"/>
          </p:nvPr>
        </p:nvSpPr>
        <p:spPr>
          <a:xfrm>
            <a:off x="1714527" y="1885286"/>
            <a:ext cx="5713093" cy="400006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endParaRPr/>
          </a:p>
          <a:p>
            <a:pPr marL="0" lvl="1" indent="342900">
              <a:spcBef>
                <a:spcPts val="400"/>
              </a:spcBef>
              <a:buSzTx/>
              <a:buNone/>
              <a:defRPr sz="2000"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167063" y="1114816"/>
            <a:ext cx="6769929" cy="53553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endParaRPr lang="en-US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Node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*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d_graph_nodes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cudaMalloc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 (void**) &amp;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d_graph_nodes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(Node)*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no_of_nodes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) 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cudaMemcpy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d_graph_nodes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h_graph_nodes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(Node)*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no_of_nodes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cudaMemcpyHostToDevice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*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d_graph_edges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cudaMalloc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 (void**) &amp;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d_graph_edges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)*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edge_list_size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) 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cudaMemcpy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d_graph_edges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h_graph_edges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)*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edge_list_size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cudaMemcpyHostToDevice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//Copy the Mask to device memory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*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d_graph_mask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cudaMalloc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 (void**) &amp;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d_graph_mask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)*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no_of_nodes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) 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cudaMemcpy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d_graph_mask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h_graph_mask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)*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no_of_nodes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cudaMemcpyHostToDevice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6251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algn="l" defTabSz="678941">
              <a:defRPr sz="2475"/>
            </a:pPr>
            <a:r>
              <a:rPr lang="en-US" dirty="0" smtClean="0"/>
              <a:t>CUDA Kernel</a:t>
            </a: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endParaRPr dirty="0"/>
          </a:p>
        </p:txBody>
      </p:sp>
      <p:sp>
        <p:nvSpPr>
          <p:cNvPr id="260" name="Shape 260"/>
          <p:cNvSpPr>
            <a:spLocks noGrp="1"/>
          </p:cNvSpPr>
          <p:nvPr>
            <p:ph type="body" sz="half" idx="1"/>
          </p:nvPr>
        </p:nvSpPr>
        <p:spPr>
          <a:xfrm>
            <a:off x="1714527" y="1885286"/>
            <a:ext cx="5713093" cy="400006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endParaRPr/>
          </a:p>
          <a:p>
            <a:pPr marL="0" lvl="1" indent="342900">
              <a:spcBef>
                <a:spcPts val="400"/>
              </a:spcBef>
              <a:buSzTx/>
              <a:buNone/>
              <a:defRPr sz="2000"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153357" y="1238352"/>
            <a:ext cx="6716161" cy="58939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#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ifndef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_KERNEL_H_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#define _KERNEL_H_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__global__ void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Kernel( Node*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g_graph_nodes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*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g_graph_edges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…</a:t>
            </a:r>
            <a:endParaRPr lang="en-US" sz="3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blockIdx.x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*MAX_THREADS_PER_BLOCK +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threadIdx.x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if(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no_of_nodes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&amp;&amp;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g_graph_mask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g_graph_mask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]=false;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	for(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g_graph_nodes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].starting;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&lt;(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g_graph_nodes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].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no_of_edges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+ 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g_graph_nodes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tid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].starting); 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			{</a:t>
            </a:r>
          </a:p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			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 id = 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g_graph_edges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…</a:t>
            </a:r>
            <a:r>
              <a:rPr lang="en-US" sz="44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2273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algn="l" defTabSz="678941">
              <a:defRPr sz="2475"/>
            </a:pPr>
            <a:r>
              <a:rPr lang="en-US" dirty="0" smtClean="0"/>
              <a:t>CUDA Compilation</a:t>
            </a: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endParaRPr dirty="0"/>
          </a:p>
        </p:txBody>
      </p:sp>
      <p:sp>
        <p:nvSpPr>
          <p:cNvPr id="260" name="Shape 260"/>
          <p:cNvSpPr>
            <a:spLocks noGrp="1"/>
          </p:cNvSpPr>
          <p:nvPr>
            <p:ph type="body" sz="half" idx="1"/>
          </p:nvPr>
        </p:nvSpPr>
        <p:spPr>
          <a:xfrm>
            <a:off x="1714527" y="1885286"/>
            <a:ext cx="5713093" cy="400006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endParaRPr/>
          </a:p>
          <a:p>
            <a:pPr marL="0" lvl="1" indent="342900">
              <a:spcBef>
                <a:spcPts val="400"/>
              </a:spcBef>
              <a:buSzTx/>
              <a:buNone/>
              <a:defRPr sz="2000"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244" y="1346672"/>
            <a:ext cx="5955657" cy="526832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79777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r>
              <a:t>Let’s Flashback!</a:t>
            </a:r>
          </a:p>
        </p:txBody>
      </p:sp>
      <p:sp>
        <p:nvSpPr>
          <p:cNvPr id="227" name="Shape 227"/>
          <p:cNvSpPr>
            <a:spLocks noGrp="1"/>
          </p:cNvSpPr>
          <p:nvPr>
            <p:ph type="body" idx="1"/>
          </p:nvPr>
        </p:nvSpPr>
        <p:spPr>
          <a:xfrm>
            <a:off x="1190847" y="1346670"/>
            <a:ext cx="7060018" cy="5043498"/>
          </a:xfrm>
          <a:prstGeom prst="rect">
            <a:avLst/>
          </a:prstGeom>
        </p:spPr>
        <p:txBody>
          <a:bodyPr/>
          <a:lstStyle/>
          <a:p>
            <a:pPr>
              <a:buFont typeface="Wingdings" panose="05000000000000000000" pitchFamily="2" charset="2"/>
              <a:buChar char="Ø"/>
              <a:defRPr sz="2800"/>
            </a:pPr>
            <a:r>
              <a:rPr dirty="0"/>
              <a:t>Why graphs? </a:t>
            </a:r>
          </a:p>
          <a:p>
            <a:pPr lvl="1">
              <a:spcBef>
                <a:spcPts val="400"/>
              </a:spcBef>
              <a:buFont typeface="Wingdings" panose="05000000000000000000" pitchFamily="2" charset="2"/>
              <a:buChar char="Ø"/>
              <a:defRPr sz="2400"/>
            </a:pPr>
            <a:r>
              <a:rPr dirty="0"/>
              <a:t>Many real-world applications:</a:t>
            </a:r>
            <a:endParaRPr sz="1600" dirty="0"/>
          </a:p>
          <a:p>
            <a:pPr lvl="2">
              <a:spcBef>
                <a:spcPts val="400"/>
              </a:spcBef>
              <a:buFont typeface="Wingdings" panose="05000000000000000000" pitchFamily="2" charset="2"/>
              <a:buChar char="Ø"/>
              <a:defRPr sz="2000"/>
            </a:pPr>
            <a:r>
              <a:rPr dirty="0"/>
              <a:t>Social Networks</a:t>
            </a:r>
            <a:endParaRPr sz="1400" dirty="0"/>
          </a:p>
          <a:p>
            <a:pPr lvl="2">
              <a:spcBef>
                <a:spcPts val="400"/>
              </a:spcBef>
              <a:buFont typeface="Wingdings" panose="05000000000000000000" pitchFamily="2" charset="2"/>
              <a:buChar char="Ø"/>
              <a:defRPr sz="2000"/>
            </a:pPr>
            <a:r>
              <a:rPr dirty="0"/>
              <a:t>Web link analysis</a:t>
            </a:r>
            <a:endParaRPr sz="1400" dirty="0"/>
          </a:p>
          <a:p>
            <a:pPr lvl="2">
              <a:spcBef>
                <a:spcPts val="400"/>
              </a:spcBef>
              <a:buFont typeface="Wingdings" panose="05000000000000000000" pitchFamily="2" charset="2"/>
              <a:buChar char="Ø"/>
              <a:defRPr sz="2000"/>
            </a:pPr>
            <a:endParaRPr sz="1400" dirty="0"/>
          </a:p>
          <a:p>
            <a:pPr>
              <a:buFont typeface="Wingdings" panose="05000000000000000000" pitchFamily="2" charset="2"/>
              <a:buChar char="Ø"/>
              <a:defRPr sz="2800"/>
            </a:pPr>
            <a:r>
              <a:rPr dirty="0"/>
              <a:t>Challenging CUDA code?</a:t>
            </a:r>
          </a:p>
          <a:p>
            <a:pPr lvl="1">
              <a:spcBef>
                <a:spcPts val="400"/>
              </a:spcBef>
              <a:buFont typeface="Wingdings" panose="05000000000000000000" pitchFamily="2" charset="2"/>
              <a:buChar char="Ø"/>
              <a:defRPr sz="2400"/>
            </a:pPr>
            <a:r>
              <a:rPr dirty="0"/>
              <a:t>Solution: </a:t>
            </a:r>
            <a:r>
              <a:rPr lang="en-US" dirty="0" smtClean="0"/>
              <a:t>sequential programming framework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algn="l" defTabSz="678941">
              <a:defRPr sz="2475"/>
            </a:pPr>
            <a:r>
              <a:rPr lang="en-US" dirty="0" smtClean="0"/>
              <a:t>CUDA Compilation (cont’d)</a:t>
            </a: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endParaRPr dirty="0"/>
          </a:p>
        </p:txBody>
      </p:sp>
      <p:sp>
        <p:nvSpPr>
          <p:cNvPr id="260" name="Shape 260"/>
          <p:cNvSpPr>
            <a:spLocks noGrp="1"/>
          </p:cNvSpPr>
          <p:nvPr>
            <p:ph type="body" sz="half" idx="1"/>
          </p:nvPr>
        </p:nvSpPr>
        <p:spPr>
          <a:xfrm>
            <a:off x="1714527" y="1885286"/>
            <a:ext cx="5713093" cy="400006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endParaRPr dirty="0"/>
          </a:p>
          <a:p>
            <a:pPr marL="0" lvl="1" indent="342900">
              <a:spcBef>
                <a:spcPts val="400"/>
              </a:spcBef>
              <a:buSzTx/>
              <a:buNone/>
              <a:defRPr sz="2000"/>
            </a:pP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84" y="1574431"/>
            <a:ext cx="5893036" cy="462177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6745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/>
          </p:cNvSpPr>
          <p:nvPr>
            <p:ph type="title"/>
          </p:nvPr>
        </p:nvSpPr>
        <p:spPr>
          <a:xfrm>
            <a:off x="1785067" y="2965837"/>
            <a:ext cx="6352434" cy="16586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678941">
              <a:defRPr sz="2475"/>
            </a:pPr>
            <a:r>
              <a:rPr lang="en-US" sz="4800" b="1" dirty="0" smtClean="0"/>
              <a:t>IMPLEMENTATION</a:t>
            </a:r>
            <a:endParaRPr sz="4800" b="1" dirty="0"/>
          </a:p>
        </p:txBody>
      </p:sp>
      <p:sp>
        <p:nvSpPr>
          <p:cNvPr id="260" name="Shape 260"/>
          <p:cNvSpPr>
            <a:spLocks noGrp="1"/>
          </p:cNvSpPr>
          <p:nvPr>
            <p:ph type="body" sz="half" idx="1"/>
          </p:nvPr>
        </p:nvSpPr>
        <p:spPr>
          <a:xfrm>
            <a:off x="1714527" y="1885286"/>
            <a:ext cx="5713093" cy="400006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endParaRPr/>
          </a:p>
          <a:p>
            <a:pPr marL="0" lvl="1" indent="342900">
              <a:spcBef>
                <a:spcPts val="400"/>
              </a:spcBef>
              <a:buSzTx/>
              <a:buNone/>
              <a:defRPr sz="2000"/>
            </a:pP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75239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algn="l" defTabSz="678941">
              <a:defRPr sz="2475"/>
            </a:pPr>
            <a:r>
              <a:rPr lang="en-US" dirty="0" smtClean="0"/>
              <a:t>Medusa </a:t>
            </a:r>
            <a:r>
              <a:rPr dirty="0" smtClean="0"/>
              <a:t>Requirement</a:t>
            </a:r>
            <a:r>
              <a:rPr lang="en-US" dirty="0" smtClean="0"/>
              <a:t>s</a:t>
            </a: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endParaRPr dirty="0"/>
          </a:p>
        </p:txBody>
      </p:sp>
      <p:sp>
        <p:nvSpPr>
          <p:cNvPr id="257" name="Shape 257"/>
          <p:cNvSpPr>
            <a:spLocks noGrp="1"/>
          </p:cNvSpPr>
          <p:nvPr>
            <p:ph type="body" sz="half" idx="1"/>
          </p:nvPr>
        </p:nvSpPr>
        <p:spPr>
          <a:xfrm>
            <a:off x="1714527" y="1885286"/>
            <a:ext cx="5713093" cy="4000067"/>
          </a:xfrm>
          <a:prstGeom prst="rect">
            <a:avLst/>
          </a:prstGeom>
        </p:spPr>
        <p:txBody>
          <a:bodyPr/>
          <a:lstStyle/>
          <a:p>
            <a:pPr>
              <a:buFont typeface="Wingdings" panose="05000000000000000000" pitchFamily="2" charset="2"/>
              <a:buChar char="Ø"/>
              <a:defRPr sz="2400"/>
            </a:pPr>
            <a:r>
              <a:rPr dirty="0"/>
              <a:t>Programming</a:t>
            </a:r>
          </a:p>
          <a:p>
            <a:pPr lvl="1">
              <a:spcBef>
                <a:spcPts val="400"/>
              </a:spcBef>
              <a:buFont typeface="Wingdings" panose="05000000000000000000" pitchFamily="2" charset="2"/>
              <a:buChar char="Ø"/>
              <a:defRPr sz="2000"/>
            </a:pPr>
            <a:r>
              <a:rPr dirty="0"/>
              <a:t>CUDA </a:t>
            </a:r>
            <a:r>
              <a:rPr lang="en-US" dirty="0" smtClean="0"/>
              <a:t>4.2</a:t>
            </a:r>
            <a:endParaRPr sz="1600" dirty="0"/>
          </a:p>
          <a:p>
            <a:pPr lvl="1">
              <a:spcBef>
                <a:spcPts val="400"/>
              </a:spcBef>
              <a:buFont typeface="Wingdings" panose="05000000000000000000" pitchFamily="2" charset="2"/>
              <a:buChar char="Ø"/>
              <a:defRPr sz="2000"/>
            </a:pPr>
            <a:r>
              <a:rPr dirty="0"/>
              <a:t>C++ 03</a:t>
            </a:r>
            <a:endParaRPr sz="1600" dirty="0"/>
          </a:p>
          <a:p>
            <a:pPr>
              <a:buFont typeface="Wingdings" panose="05000000000000000000" pitchFamily="2" charset="2"/>
              <a:buChar char="Ø"/>
              <a:defRPr sz="2400"/>
            </a:pPr>
            <a:r>
              <a:rPr dirty="0"/>
              <a:t>Build</a:t>
            </a:r>
          </a:p>
          <a:p>
            <a:pPr lvl="1">
              <a:spcBef>
                <a:spcPts val="400"/>
              </a:spcBef>
              <a:buFont typeface="Wingdings" panose="05000000000000000000" pitchFamily="2" charset="2"/>
              <a:buChar char="Ø"/>
              <a:defRPr sz="2000"/>
            </a:pPr>
            <a:r>
              <a:rPr dirty="0" err="1"/>
              <a:t>gcc</a:t>
            </a:r>
            <a:endParaRPr dirty="0"/>
          </a:p>
          <a:p>
            <a:pPr lvl="1">
              <a:spcBef>
                <a:spcPts val="400"/>
              </a:spcBef>
              <a:buFont typeface="Wingdings" panose="05000000000000000000" pitchFamily="2" charset="2"/>
              <a:buChar char="Ø"/>
              <a:defRPr sz="2000"/>
            </a:pPr>
            <a:r>
              <a:rPr dirty="0"/>
              <a:t>CUDA </a:t>
            </a:r>
            <a:r>
              <a:rPr dirty="0" err="1"/>
              <a:t>nvcc</a:t>
            </a:r>
            <a:endParaRPr dirty="0"/>
          </a:p>
          <a:p>
            <a:pPr marL="0" lvl="1" indent="342900">
              <a:spcBef>
                <a:spcPts val="400"/>
              </a:spcBef>
              <a:buSzTx/>
              <a:buNone/>
              <a:defRPr sz="2000"/>
            </a:pPr>
            <a:endParaRPr dirty="0"/>
          </a:p>
          <a:p>
            <a:pPr marL="0" lvl="1" indent="342900">
              <a:spcBef>
                <a:spcPts val="400"/>
              </a:spcBef>
              <a:buSzTx/>
              <a:buNone/>
              <a:defRPr sz="2000"/>
            </a:pP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99500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algn="l" defTabSz="678941">
              <a:defRPr sz="2475"/>
            </a:pPr>
            <a:r>
              <a:rPr dirty="0"/>
              <a:t>How to </a:t>
            </a:r>
            <a:r>
              <a:rPr dirty="0" smtClean="0"/>
              <a:t>build</a:t>
            </a:r>
            <a:r>
              <a:rPr lang="en-US" dirty="0" smtClean="0"/>
              <a:t> Medusa</a:t>
            </a: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endParaRPr dirty="0"/>
          </a:p>
        </p:txBody>
      </p:sp>
      <p:sp>
        <p:nvSpPr>
          <p:cNvPr id="260" name="Shape 260"/>
          <p:cNvSpPr>
            <a:spLocks noGrp="1"/>
          </p:cNvSpPr>
          <p:nvPr>
            <p:ph type="body" sz="half" idx="1"/>
          </p:nvPr>
        </p:nvSpPr>
        <p:spPr>
          <a:xfrm>
            <a:off x="1714527" y="1885286"/>
            <a:ext cx="5713093" cy="400006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endParaRPr/>
          </a:p>
          <a:p>
            <a:pPr marL="0" lvl="1" indent="342900">
              <a:spcBef>
                <a:spcPts val="400"/>
              </a:spcBef>
              <a:buSzTx/>
              <a:buNone/>
              <a:defRPr sz="2000"/>
            </a:pPr>
            <a:endParaRPr/>
          </a:p>
        </p:txBody>
      </p:sp>
      <p:pic>
        <p:nvPicPr>
          <p:cNvPr id="261" name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8011" y="2292261"/>
            <a:ext cx="7224543" cy="297654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63255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678941">
              <a:defRPr sz="2475"/>
            </a:pPr>
            <a:r>
              <a:rPr lang="en-US" sz="3100" dirty="0" smtClean="0"/>
              <a:t>Difficulties</a:t>
            </a: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endParaRPr dirty="0"/>
          </a:p>
        </p:txBody>
      </p:sp>
      <p:sp>
        <p:nvSpPr>
          <p:cNvPr id="260" name="Shape 260"/>
          <p:cNvSpPr>
            <a:spLocks noGrp="1"/>
          </p:cNvSpPr>
          <p:nvPr>
            <p:ph type="body" sz="half" idx="1"/>
          </p:nvPr>
        </p:nvSpPr>
        <p:spPr>
          <a:xfrm>
            <a:off x="1714527" y="1885286"/>
            <a:ext cx="5713093" cy="400006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endParaRPr dirty="0"/>
          </a:p>
          <a:p>
            <a:pPr marL="0" lvl="1" indent="342900">
              <a:spcBef>
                <a:spcPts val="400"/>
              </a:spcBef>
              <a:buSzTx/>
              <a:buNone/>
              <a:defRPr sz="2000"/>
            </a:pP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101256" y="2242268"/>
            <a:ext cx="6766559" cy="48936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lvl="3" indent="-34290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Graph Generator </a:t>
            </a:r>
            <a:r>
              <a:rPr lang="en-US" sz="2400" dirty="0" smtClean="0">
                <a:solidFill>
                  <a:schemeClr val="bg1"/>
                </a:solidFill>
              </a:rPr>
              <a:t>Problem</a:t>
            </a:r>
          </a:p>
          <a:p>
            <a:pPr lvl="3" indent="0">
              <a:buClr>
                <a:schemeClr val="accent6"/>
              </a:buClr>
            </a:pPr>
            <a:endParaRPr kumimoji="0" lang="en-US" sz="24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Arial"/>
              </a:rPr>
              <a:t>Bad Documentation</a:t>
            </a:r>
          </a:p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Tx/>
              <a:tabLst/>
            </a:pPr>
            <a:endParaRPr kumimoji="0" lang="en-US" sz="24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  <a:p>
            <a:pPr marL="342900" lvl="8" indent="-34290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2400" dirty="0" smtClean="0">
                <a:solidFill>
                  <a:schemeClr val="bg1"/>
                </a:solidFill>
              </a:rPr>
              <a:t>About 4000 lines of code without comments</a:t>
            </a:r>
          </a:p>
          <a:p>
            <a:pPr marL="342900" lvl="3" indent="-342900">
              <a:buClr>
                <a:schemeClr val="accent6"/>
              </a:buClr>
              <a:buFont typeface="Wingdings" panose="05000000000000000000" pitchFamily="2" charset="2"/>
              <a:buChar char="Ø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342900" lvl="3" indent="-34290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</a:rPr>
              <a:t>No details about compiler version</a:t>
            </a:r>
          </a:p>
          <a:p>
            <a:pPr marL="342900" lvl="3" indent="-342900">
              <a:buClr>
                <a:schemeClr val="accent6"/>
              </a:buClr>
              <a:buFont typeface="Wingdings" panose="05000000000000000000" pitchFamily="2" charset="2"/>
              <a:buChar char="Ø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342900" lvl="3" indent="-34290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sz="2400" dirty="0" err="1" smtClean="0">
                <a:solidFill>
                  <a:schemeClr val="bg1"/>
                </a:solidFill>
              </a:rPr>
              <a:t>Cuda</a:t>
            </a:r>
            <a:r>
              <a:rPr lang="en-US" sz="2400" dirty="0" smtClean="0">
                <a:solidFill>
                  <a:schemeClr val="bg1"/>
                </a:solidFill>
              </a:rPr>
              <a:t> backward compatibility problem</a:t>
            </a:r>
          </a:p>
          <a:p>
            <a:pPr marL="342900" lvl="3" indent="-342900">
              <a:buClr>
                <a:schemeClr val="accent6"/>
              </a:buClr>
              <a:buFont typeface="Wingdings" panose="05000000000000000000" pitchFamily="2" charset="2"/>
              <a:buChar char="Ø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342900" lvl="3" indent="-34290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FF0000"/>
                </a:solidFill>
              </a:rPr>
              <a:t>Old </a:t>
            </a:r>
            <a:r>
              <a:rPr lang="en-US" sz="2400" dirty="0" err="1" smtClean="0">
                <a:solidFill>
                  <a:srgbClr val="FF0000"/>
                </a:solidFill>
              </a:rPr>
              <a:t>Nvidia</a:t>
            </a:r>
            <a:r>
              <a:rPr lang="en-US" sz="2400" dirty="0" smtClean="0">
                <a:solidFill>
                  <a:srgbClr val="FF0000"/>
                </a:solidFill>
              </a:rPr>
              <a:t> Architecture Kernels</a:t>
            </a:r>
          </a:p>
          <a:p>
            <a:pPr marL="342900" lvl="3" indent="-342900">
              <a:buClr>
                <a:schemeClr val="accent6"/>
              </a:buCl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</a:endParaRPr>
          </a:p>
          <a:p>
            <a:pPr lvl="3" indent="0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86474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678941">
              <a:defRPr sz="2475"/>
            </a:pPr>
            <a:r>
              <a:rPr lang="en-US" sz="2475" b="1" dirty="0">
                <a:solidFill>
                  <a:schemeClr val="bg1"/>
                </a:solidFill>
              </a:rPr>
              <a:t>Maxwell </a:t>
            </a:r>
            <a:r>
              <a:rPr lang="en-US" sz="2475" b="1" dirty="0" smtClean="0">
                <a:solidFill>
                  <a:schemeClr val="bg1"/>
                </a:solidFill>
              </a:rPr>
              <a:t>Compatibility Problem</a:t>
            </a:r>
            <a:r>
              <a:rPr lang="en-US" sz="2475" b="1" dirty="0">
                <a:solidFill>
                  <a:schemeClr val="bg1"/>
                </a:solidFill>
              </a:rPr>
              <a:t/>
            </a:r>
            <a:br>
              <a:rPr lang="en-US" sz="2475" b="1" dirty="0">
                <a:solidFill>
                  <a:schemeClr val="bg1"/>
                </a:solidFill>
              </a:rPr>
            </a:br>
            <a:r>
              <a:rPr dirty="0">
                <a:solidFill>
                  <a:schemeClr val="bg1"/>
                </a:solidFill>
              </a:rPr>
              <a:t/>
            </a:r>
            <a:br>
              <a:rPr dirty="0">
                <a:solidFill>
                  <a:schemeClr val="bg1"/>
                </a:solidFill>
              </a:rPr>
            </a:br>
            <a:r>
              <a:rPr dirty="0">
                <a:solidFill>
                  <a:schemeClr val="bg1"/>
                </a:solidFill>
              </a:rPr>
              <a:t/>
            </a:r>
            <a:br>
              <a:rPr dirty="0">
                <a:solidFill>
                  <a:schemeClr val="bg1"/>
                </a:solidFill>
              </a:rPr>
            </a:br>
            <a:endParaRPr dirty="0">
              <a:solidFill>
                <a:schemeClr val="bg1"/>
              </a:solidFill>
            </a:endParaRPr>
          </a:p>
        </p:txBody>
      </p:sp>
      <p:sp>
        <p:nvSpPr>
          <p:cNvPr id="260" name="Shape 260"/>
          <p:cNvSpPr>
            <a:spLocks noGrp="1"/>
          </p:cNvSpPr>
          <p:nvPr>
            <p:ph type="body" sz="half" idx="1"/>
          </p:nvPr>
        </p:nvSpPr>
        <p:spPr>
          <a:xfrm>
            <a:off x="1714527" y="1885286"/>
            <a:ext cx="5713093" cy="400006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endParaRPr dirty="0"/>
          </a:p>
          <a:p>
            <a:pPr marL="0" lvl="1" indent="342900">
              <a:spcBef>
                <a:spcPts val="400"/>
              </a:spcBef>
              <a:buSzTx/>
              <a:buNone/>
              <a:defRPr sz="2000"/>
            </a:pP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292087" y="2214439"/>
            <a:ext cx="6791209" cy="40318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lvl="3" indent="-34290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</a:rPr>
              <a:t>Needs </a:t>
            </a:r>
            <a:r>
              <a:rPr lang="en-US" sz="2400" dirty="0" smtClean="0">
                <a:solidFill>
                  <a:schemeClr val="bg1"/>
                </a:solidFill>
              </a:rPr>
              <a:t>PTX if application built using CUDA 		v. 2.1~ 5.5</a:t>
            </a: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endParaRPr lang="en-US" sz="2400" dirty="0" smtClean="0">
              <a:solidFill>
                <a:schemeClr val="bg1"/>
              </a:solidFill>
            </a:endParaRPr>
          </a:p>
          <a:p>
            <a:pPr marL="342900" lvl="3" indent="-34290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</a:rPr>
              <a:t>Different major version </a:t>
            </a:r>
            <a:r>
              <a:rPr lang="en-US" sz="2400" dirty="0" smtClean="0">
                <a:solidFill>
                  <a:schemeClr val="bg1"/>
                </a:solidFill>
              </a:rPr>
              <a:t>numbers </a:t>
            </a:r>
            <a:r>
              <a:rPr lang="en-US" sz="2400" dirty="0" smtClean="0">
                <a:solidFill>
                  <a:schemeClr val="bg1"/>
                </a:solidFill>
              </a:rPr>
              <a:t>aren’t compatible with each other</a:t>
            </a:r>
          </a:p>
          <a:p>
            <a:pPr marL="342900" lvl="3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lvl="3" indent="0"/>
            <a:endParaRPr lang="en-US" sz="2400" dirty="0">
              <a:solidFill>
                <a:schemeClr val="bg1"/>
              </a:solidFill>
            </a:endParaRPr>
          </a:p>
          <a:p>
            <a:pPr lvl="3" indent="0"/>
            <a:endParaRPr lang="en-US" sz="2400" dirty="0" smtClean="0">
              <a:solidFill>
                <a:schemeClr val="bg1"/>
              </a:solidFill>
            </a:endParaRPr>
          </a:p>
          <a:p>
            <a:pPr marL="342900" lvl="3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lvl="3" indent="0"/>
            <a:r>
              <a:rPr lang="en-US" sz="1600" dirty="0">
                <a:solidFill>
                  <a:schemeClr val="bg1"/>
                </a:solidFill>
              </a:rPr>
              <a:t>http://docs.nvidia.com/cuda/maxwell-compatibility-guide/#axzz4iGD7BuLS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877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r>
              <a:t>Python Random Graph Generator</a:t>
            </a:r>
          </a:p>
        </p:txBody>
      </p:sp>
      <p:sp>
        <p:nvSpPr>
          <p:cNvPr id="239" name="Shape 239"/>
          <p:cNvSpPr>
            <a:spLocks noGrp="1"/>
          </p:cNvSpPr>
          <p:nvPr>
            <p:ph type="body" sz="half" idx="1"/>
          </p:nvPr>
        </p:nvSpPr>
        <p:spPr>
          <a:xfrm>
            <a:off x="1731980" y="2029428"/>
            <a:ext cx="5713093" cy="2666664"/>
          </a:xfrm>
          <a:prstGeom prst="rect">
            <a:avLst/>
          </a:prstGeom>
        </p:spPr>
        <p:txBody>
          <a:bodyPr/>
          <a:lstStyle/>
          <a:p>
            <a:pPr>
              <a:buFont typeface="Wingdings" panose="05000000000000000000" pitchFamily="2" charset="2"/>
              <a:buChar char="Ø"/>
              <a:defRPr sz="2400"/>
            </a:pPr>
            <a:r>
              <a:rPr dirty="0"/>
              <a:t>Based on DIMACS</a:t>
            </a:r>
          </a:p>
          <a:p>
            <a:pPr>
              <a:buFont typeface="Wingdings" panose="05000000000000000000" pitchFamily="2" charset="2"/>
              <a:buChar char="Ø"/>
              <a:defRPr sz="2400"/>
            </a:pPr>
            <a:r>
              <a:rPr dirty="0"/>
              <a:t>Written in Python</a:t>
            </a:r>
          </a:p>
          <a:p>
            <a:pPr>
              <a:buFont typeface="Wingdings" panose="05000000000000000000" pitchFamily="2" charset="2"/>
              <a:buChar char="Ø"/>
              <a:defRPr sz="2400"/>
            </a:pPr>
            <a:r>
              <a:rPr dirty="0"/>
              <a:t>Available on our repo (</a:t>
            </a:r>
            <a:r>
              <a:rPr dirty="0" err="1"/>
              <a:t>Github</a:t>
            </a:r>
            <a:r>
              <a:rPr dirty="0"/>
              <a:t>)</a:t>
            </a:r>
          </a:p>
          <a:p>
            <a:pPr marL="0" indent="0">
              <a:buSzTx/>
              <a:buNone/>
              <a:defRPr sz="2400"/>
            </a:pPr>
            <a:endParaRPr dirty="0"/>
          </a:p>
          <a:p>
            <a:pPr>
              <a:defRPr sz="2000"/>
            </a:pPr>
            <a:endParaRPr dirty="0"/>
          </a:p>
        </p:txBody>
      </p:sp>
      <p:pic>
        <p:nvPicPr>
          <p:cNvPr id="240" name="image4.png" descr="https://camo.githubusercontent.com/e94d5919d74ce81843b119cbbbde2dff8a40f276/687474703a2f2f7777772e7368616768696768692e69722f70797267672f70797267672d6c6f676f2e706e6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1236" y="4257218"/>
            <a:ext cx="3485540" cy="2049637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hape 241"/>
          <p:cNvSpPr/>
          <p:nvPr/>
        </p:nvSpPr>
        <p:spPr>
          <a:xfrm>
            <a:off x="1011038" y="6450996"/>
            <a:ext cx="3662622" cy="313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solidFill>
                  <a:srgbClr val="FFFFFF"/>
                </a:solidFill>
              </a:defRPr>
            </a:lvl1pPr>
          </a:lstStyle>
          <a:p>
            <a:r>
              <a:t>http://github.com/sepandhaghighi/pyrgg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504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r>
              <a:t>DIMACS Standard</a:t>
            </a:r>
          </a:p>
        </p:txBody>
      </p:sp>
      <p:sp>
        <p:nvSpPr>
          <p:cNvPr id="244" name="Shape 244"/>
          <p:cNvSpPr>
            <a:spLocks noGrp="1"/>
          </p:cNvSpPr>
          <p:nvPr>
            <p:ph type="body" sz="half" idx="1"/>
          </p:nvPr>
        </p:nvSpPr>
        <p:spPr>
          <a:xfrm>
            <a:off x="1539956" y="1885287"/>
            <a:ext cx="5713093" cy="4000067"/>
          </a:xfrm>
          <a:prstGeom prst="rect">
            <a:avLst/>
          </a:prstGeom>
        </p:spPr>
        <p:txBody>
          <a:bodyPr/>
          <a:lstStyle/>
          <a:p>
            <a:pPr defTabSz="644651">
              <a:spcBef>
                <a:spcPts val="600"/>
              </a:spcBef>
              <a:buFont typeface="Wingdings" panose="05000000000000000000" pitchFamily="2" charset="2"/>
              <a:buChar char="Ø"/>
              <a:defRPr sz="2256"/>
            </a:pPr>
            <a:r>
              <a:rPr sz="2400" dirty="0"/>
              <a:t>A graph contains </a:t>
            </a:r>
            <a:r>
              <a:rPr sz="2400" i="1" dirty="0"/>
              <a:t>n </a:t>
            </a:r>
            <a:r>
              <a:rPr sz="2400" dirty="0"/>
              <a:t>nodes and </a:t>
            </a:r>
            <a:r>
              <a:rPr sz="2400" i="1" dirty="0"/>
              <a:t>m </a:t>
            </a:r>
            <a:r>
              <a:rPr sz="2400" dirty="0"/>
              <a:t>arcs</a:t>
            </a:r>
          </a:p>
          <a:p>
            <a:pPr defTabSz="644651">
              <a:spcBef>
                <a:spcPts val="600"/>
              </a:spcBef>
              <a:buFont typeface="Wingdings" panose="05000000000000000000" pitchFamily="2" charset="2"/>
              <a:buChar char="Ø"/>
              <a:defRPr sz="2256"/>
            </a:pPr>
            <a:r>
              <a:rPr sz="2400" dirty="0"/>
              <a:t>Nodes are identified by integers 1...</a:t>
            </a:r>
            <a:r>
              <a:rPr sz="2400" i="1" dirty="0"/>
              <a:t>n</a:t>
            </a:r>
          </a:p>
          <a:p>
            <a:pPr defTabSz="644651">
              <a:spcBef>
                <a:spcPts val="600"/>
              </a:spcBef>
              <a:buFont typeface="Wingdings" panose="05000000000000000000" pitchFamily="2" charset="2"/>
              <a:buChar char="Ø"/>
              <a:defRPr sz="2256"/>
            </a:pPr>
            <a:r>
              <a:rPr sz="2400" dirty="0"/>
              <a:t>Graphs can be interpreted as directed or undirected</a:t>
            </a:r>
          </a:p>
          <a:p>
            <a:pPr defTabSz="644651">
              <a:spcBef>
                <a:spcPts val="600"/>
              </a:spcBef>
              <a:buFont typeface="Wingdings" panose="05000000000000000000" pitchFamily="2" charset="2"/>
              <a:buChar char="Ø"/>
              <a:defRPr sz="2256"/>
            </a:pPr>
            <a:r>
              <a:rPr sz="2400" dirty="0"/>
              <a:t> Graphs can have parallel arcs and self-loops</a:t>
            </a:r>
          </a:p>
          <a:p>
            <a:pPr defTabSz="644651">
              <a:spcBef>
                <a:spcPts val="600"/>
              </a:spcBef>
              <a:buFont typeface="Wingdings" panose="05000000000000000000" pitchFamily="2" charset="2"/>
              <a:buChar char="Ø"/>
              <a:defRPr sz="2256"/>
            </a:pPr>
            <a:r>
              <a:rPr sz="2400" dirty="0"/>
              <a:t>Arc weights are signed integers</a:t>
            </a:r>
          </a:p>
          <a:p>
            <a:pPr marL="242864" indent="-242864" defTabSz="644651">
              <a:spcBef>
                <a:spcPts val="600"/>
              </a:spcBef>
              <a:defRPr sz="1879"/>
            </a:pPr>
            <a:endParaRPr dirty="0"/>
          </a:p>
        </p:txBody>
      </p:sp>
      <p:pic>
        <p:nvPicPr>
          <p:cNvPr id="245" name="image5.gif" descr="https://mpe.dimacs.rutgers.edu/doc/dimacs_logo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86588" y="5494751"/>
            <a:ext cx="5007854" cy="136324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6620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r>
              <a:t>Pyrgg (branch_gen)</a:t>
            </a:r>
          </a:p>
        </p:txBody>
      </p:sp>
      <p:pic>
        <p:nvPicPr>
          <p:cNvPr id="248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4608" y="1398739"/>
            <a:ext cx="7172193" cy="536707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6464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r>
              <a:t>Pyrgg (edge_gen)</a:t>
            </a:r>
          </a:p>
        </p:txBody>
      </p:sp>
      <p:pic>
        <p:nvPicPr>
          <p:cNvPr id="251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3694" y="1461369"/>
            <a:ext cx="7274361" cy="500206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17014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r>
              <a:t>GPU As An Accelerator</a:t>
            </a:r>
          </a:p>
        </p:txBody>
      </p:sp>
      <p:sp>
        <p:nvSpPr>
          <p:cNvPr id="230" name="Shape 230"/>
          <p:cNvSpPr>
            <a:spLocks noGrp="1"/>
          </p:cNvSpPr>
          <p:nvPr>
            <p:ph type="body" sz="half" idx="1"/>
          </p:nvPr>
        </p:nvSpPr>
        <p:spPr>
          <a:xfrm>
            <a:off x="1530812" y="2049877"/>
            <a:ext cx="5713093" cy="4000067"/>
          </a:xfrm>
          <a:prstGeom prst="rect">
            <a:avLst/>
          </a:prstGeom>
        </p:spPr>
        <p:txBody>
          <a:bodyPr/>
          <a:lstStyle/>
          <a:p>
            <a:pPr>
              <a:buFont typeface="Wingdings" panose="05000000000000000000" pitchFamily="2" charset="2"/>
              <a:buChar char="Ø"/>
              <a:defRPr sz="2400"/>
            </a:pPr>
            <a:r>
              <a:rPr dirty="0"/>
              <a:t>GPU-based solutions vs CPU-based</a:t>
            </a:r>
          </a:p>
          <a:p>
            <a:pPr lvl="1">
              <a:spcBef>
                <a:spcPts val="400"/>
              </a:spcBef>
              <a:buFont typeface="Wingdings" panose="05000000000000000000" pitchFamily="2" charset="2"/>
              <a:buChar char="Ø"/>
              <a:defRPr sz="2000"/>
            </a:pPr>
            <a:r>
              <a:rPr dirty="0"/>
              <a:t>Improved performance</a:t>
            </a:r>
            <a:endParaRPr sz="1600" dirty="0"/>
          </a:p>
          <a:p>
            <a:pPr lvl="1">
              <a:spcBef>
                <a:spcPts val="400"/>
              </a:spcBef>
              <a:buFont typeface="Wingdings" panose="05000000000000000000" pitchFamily="2" charset="2"/>
              <a:buChar char="Ø"/>
              <a:defRPr sz="2000"/>
            </a:pPr>
            <a:r>
              <a:rPr dirty="0"/>
              <a:t>Limited to specific graph operations</a:t>
            </a:r>
            <a:endParaRPr sz="1600" dirty="0"/>
          </a:p>
          <a:p>
            <a:pPr lvl="1">
              <a:spcBef>
                <a:spcPts val="400"/>
              </a:spcBef>
              <a:buFont typeface="Wingdings" panose="05000000000000000000" pitchFamily="2" charset="2"/>
              <a:buChar char="Ø"/>
              <a:defRPr sz="2000"/>
            </a:pPr>
            <a:r>
              <a:rPr dirty="0"/>
              <a:t>Optimization for each graph processing task</a:t>
            </a:r>
            <a:endParaRPr sz="1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r>
              <a:t>Output</a:t>
            </a:r>
          </a:p>
        </p:txBody>
      </p:sp>
      <p:pic>
        <p:nvPicPr>
          <p:cNvPr id="254" name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1323" y="1346670"/>
            <a:ext cx="7099907" cy="543459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0048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390" y="1705838"/>
            <a:ext cx="5769864" cy="434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4123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r>
              <a:t>What Medusa Offers</a:t>
            </a:r>
          </a:p>
        </p:txBody>
      </p:sp>
      <p:sp>
        <p:nvSpPr>
          <p:cNvPr id="233" name="Shape 233"/>
          <p:cNvSpPr>
            <a:spLocks noGrp="1"/>
          </p:cNvSpPr>
          <p:nvPr>
            <p:ph type="body" idx="1"/>
          </p:nvPr>
        </p:nvSpPr>
        <p:spPr>
          <a:xfrm>
            <a:off x="1491299" y="2049877"/>
            <a:ext cx="6348029" cy="400006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  <a:defRPr sz="2400"/>
            </a:pPr>
            <a:r>
              <a:rPr dirty="0"/>
              <a:t>A Soft Framework</a:t>
            </a:r>
          </a:p>
          <a:p>
            <a:pPr lvl="1">
              <a:buFont typeface="Wingdings" panose="05000000000000000000" pitchFamily="2" charset="2"/>
              <a:buChar char="Ø"/>
              <a:defRPr sz="2400"/>
            </a:pPr>
            <a:r>
              <a:rPr dirty="0"/>
              <a:t>Simplify Programming</a:t>
            </a:r>
          </a:p>
          <a:p>
            <a:pPr lvl="1">
              <a:buFont typeface="Wingdings" panose="05000000000000000000" pitchFamily="2" charset="2"/>
              <a:buChar char="Ø"/>
              <a:defRPr sz="2400"/>
            </a:pPr>
            <a:endParaRPr dirty="0"/>
          </a:p>
          <a:p>
            <a:pPr lvl="1">
              <a:buFont typeface="Wingdings" panose="05000000000000000000" pitchFamily="2" charset="2"/>
              <a:buChar char="Ø"/>
              <a:defRPr sz="2400"/>
            </a:pPr>
            <a:endParaRPr dirty="0"/>
          </a:p>
          <a:p>
            <a:pPr>
              <a:buFont typeface="Wingdings" panose="05000000000000000000" pitchFamily="2" charset="2"/>
              <a:buChar char="Ø"/>
              <a:defRPr sz="2400"/>
            </a:pPr>
            <a:r>
              <a:rPr dirty="0"/>
              <a:t>Novel Graph Programming Model</a:t>
            </a:r>
          </a:p>
          <a:p>
            <a:pPr lvl="1">
              <a:buFont typeface="Wingdings" panose="05000000000000000000" pitchFamily="2" charset="2"/>
              <a:buChar char="Ø"/>
              <a:defRPr sz="2400"/>
            </a:pPr>
            <a:r>
              <a:rPr dirty="0"/>
              <a:t>Edge-Message-Vertex</a:t>
            </a:r>
          </a:p>
          <a:p>
            <a:pPr lvl="2">
              <a:buFont typeface="Wingdings" panose="05000000000000000000" pitchFamily="2" charset="2"/>
              <a:buChar char="Ø"/>
              <a:defRPr sz="2400"/>
            </a:pPr>
            <a:r>
              <a:rPr lang="en-US" dirty="0" smtClean="0"/>
              <a:t>Suitable for parallel graph processing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Bulk Synchronous Parallel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>
          <a:xfrm>
            <a:off x="1216152" y="2056800"/>
            <a:ext cx="6976872" cy="469147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A computation contains serial global steps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Each processor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Fast local memory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Communication network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Google adopt this for graph processing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err="1" smtClean="0"/>
              <a:t>Pregel</a:t>
            </a:r>
            <a:endParaRPr lang="en-US" sz="24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err="1" smtClean="0"/>
              <a:t>Mapreduce</a:t>
            </a:r>
            <a:endParaRPr lang="en-US" sz="24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9706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Bulk Synchronous Parallel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86" y="2110562"/>
            <a:ext cx="7251521" cy="441825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412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r>
              <a:t>Overview of Medusa</a:t>
            </a:r>
          </a:p>
        </p:txBody>
      </p:sp>
      <p:pic>
        <p:nvPicPr>
          <p:cNvPr id="236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8567" y="2089298"/>
            <a:ext cx="6933493" cy="427136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Medusa Workflow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>
          <a:xfrm>
            <a:off x="1185118" y="1983648"/>
            <a:ext cx="6995714" cy="474633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Define basic structures </a:t>
            </a:r>
            <a:endParaRPr lang="en-US" sz="2400" dirty="0" smtClean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Edge, Message and Vertex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Composes the main program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Initializing the graph structure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Configuring the framework parameters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Invoking the customized </a:t>
            </a:r>
            <a:r>
              <a:rPr lang="en-US" sz="2400" dirty="0" err="1" smtClean="0"/>
              <a:t>emv</a:t>
            </a:r>
            <a:r>
              <a:rPr lang="en-US" sz="2400" dirty="0" smtClean="0"/>
              <a:t> </a:t>
            </a:r>
            <a:r>
              <a:rPr lang="en-US" sz="2400" dirty="0" err="1" smtClean="0"/>
              <a:t>apis</a:t>
            </a:r>
            <a:r>
              <a:rPr lang="en-US" sz="2400" dirty="0" smtClean="0"/>
              <a:t> with the system provided </a:t>
            </a:r>
            <a:r>
              <a:rPr lang="en-US" sz="2400" dirty="0" err="1" smtClean="0"/>
              <a:t>apis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812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4eb737692c5fe7e8df72abe1a77923e45e27527"/>
</p:tagLst>
</file>

<file path=ppt/theme/theme1.xml><?xml version="1.0" encoding="utf-8"?>
<a:theme xmlns:a="http://schemas.openxmlformats.org/drawingml/2006/main" name="Madison">
  <a:themeElements>
    <a:clrScheme name="Madiso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0000FF"/>
      </a:hlink>
      <a:folHlink>
        <a:srgbClr val="FF00FF"/>
      </a:folHlink>
    </a:clrScheme>
    <a:fontScheme name="Madison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adison">
  <a:themeElements>
    <a:clrScheme name="Madiso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0000FF"/>
      </a:hlink>
      <a:folHlink>
        <a:srgbClr val="FF00FF"/>
      </a:folHlink>
    </a:clrScheme>
    <a:fontScheme name="Madison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479</Words>
  <Application>Microsoft Office PowerPoint</Application>
  <PresentationFormat>On-screen Show (4:3)</PresentationFormat>
  <Paragraphs>221</Paragraphs>
  <Slides>41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Consolas</vt:lpstr>
      <vt:lpstr>Wingdings</vt:lpstr>
      <vt:lpstr>Wingdings 3</vt:lpstr>
      <vt:lpstr>Madison</vt:lpstr>
      <vt:lpstr>Medusa Implementation</vt:lpstr>
      <vt:lpstr>Overview</vt:lpstr>
      <vt:lpstr>Let’s Flashback!</vt:lpstr>
      <vt:lpstr>GPU As An Accelerator</vt:lpstr>
      <vt:lpstr>What Medusa Offers</vt:lpstr>
      <vt:lpstr>Bulk Synchronous Parallel</vt:lpstr>
      <vt:lpstr>Bulk Synchronous Parallel</vt:lpstr>
      <vt:lpstr>Overview of Medusa</vt:lpstr>
      <vt:lpstr>Medusa Workflow</vt:lpstr>
      <vt:lpstr>Massive Parallelism</vt:lpstr>
      <vt:lpstr>Work Efficiency</vt:lpstr>
      <vt:lpstr>Message Passing Efficiency</vt:lpstr>
      <vt:lpstr>Reversed Edge Indexed</vt:lpstr>
      <vt:lpstr>Reversed Edge Indexed</vt:lpstr>
      <vt:lpstr>Multi-GPU Execution (Replication)</vt:lpstr>
      <vt:lpstr>Multi-GPU Execution (Multi-hop)</vt:lpstr>
      <vt:lpstr>Performance</vt:lpstr>
      <vt:lpstr>TEPS Comparison</vt:lpstr>
      <vt:lpstr>Programmability</vt:lpstr>
      <vt:lpstr>Efficiency</vt:lpstr>
      <vt:lpstr>GPU vs CPU</vt:lpstr>
      <vt:lpstr>Hardware Generation</vt:lpstr>
      <vt:lpstr>Nvidia Fermi GPU (2010)  </vt:lpstr>
      <vt:lpstr>Nvidia Kepler (2012)  </vt:lpstr>
      <vt:lpstr>Nvidia MAXWELL (2015)  </vt:lpstr>
      <vt:lpstr>CUDA Software Stack  </vt:lpstr>
      <vt:lpstr>CUDA BFS Sample  </vt:lpstr>
      <vt:lpstr>CUDA Kernel  </vt:lpstr>
      <vt:lpstr>CUDA Compilation  </vt:lpstr>
      <vt:lpstr>CUDA Compilation (cont’d)  </vt:lpstr>
      <vt:lpstr>IMPLEMENTATION</vt:lpstr>
      <vt:lpstr>Medusa Requirements  </vt:lpstr>
      <vt:lpstr>How to build Medusa  </vt:lpstr>
      <vt:lpstr>Difficulties  </vt:lpstr>
      <vt:lpstr>Maxwell Compatibility Problem   </vt:lpstr>
      <vt:lpstr>Python Random Graph Generator</vt:lpstr>
      <vt:lpstr>DIMACS Standard</vt:lpstr>
      <vt:lpstr>Pyrgg (branch_gen)</vt:lpstr>
      <vt:lpstr>Pyrgg (edge_gen)</vt:lpstr>
      <vt:lpstr>Output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Medusa Implementation</dc:title>
  <cp:lastModifiedBy>vahid</cp:lastModifiedBy>
  <cp:revision>34</cp:revision>
  <dcterms:modified xsi:type="dcterms:W3CDTF">2017-05-27T12:22:13Z</dcterms:modified>
</cp:coreProperties>
</file>